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97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Objects="1" showGuides="1">
      <p:cViewPr>
        <p:scale>
          <a:sx n="94" d="100"/>
          <a:sy n="94" d="100"/>
        </p:scale>
        <p:origin x="474" y="96"/>
      </p:cViewPr>
      <p:guideLst>
        <p:guide orient="horz" pos="2157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presProps" Target="presProps.xml"  /><Relationship Id="rId32" Type="http://schemas.openxmlformats.org/officeDocument/2006/relationships/viewProps" Target="viewProps.xml"  /><Relationship Id="rId33" Type="http://schemas.openxmlformats.org/officeDocument/2006/relationships/theme" Target="theme/theme1.xml"  /><Relationship Id="rId34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A7E0A69F-43EF-4F85-8AE9-DFFA2D43A3C3}" type="datetime1">
              <a:rPr lang="ko-KR" altLang="en-US"/>
              <a:pPr lvl="0">
                <a:defRPr/>
              </a:pPr>
              <a:t>2021-07-21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0D170BB-8371-483C-89C3-85F648DC499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3C56E-ADD4-4F59-A04E-3B397B467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8FFF20-A665-4C28-AFAC-DD8F2CA27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9ED45D-0E94-460D-A7C3-1A2095222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4281AB-A0B4-4A5F-86CD-A2086825E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24508C-173A-4EF3-A272-B1C5B92EB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020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ED393-5071-4232-8CE7-6368370B2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61ED07-37A3-4B5D-870B-8AABF0C2D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E28348-CF96-419A-92C3-BEC1D3FDB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5B74AD-0C9F-440E-8043-1F066D4D8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C99EE7-A988-42D0-99E0-1C5B54CBB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945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AC3CA9-AF9E-4C6D-BEA8-E399A7CD1A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D59A2A8-98F4-43C3-BF9D-13CDAEFFB1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5B1F37-82A2-489F-8E46-B2EC18B80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6E1824-651E-4835-A0C9-1DF5220FA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6FDBBB-0802-42E0-B26F-3C46480A2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131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A3A12-3AFF-4BC3-8CEE-220D29A96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2C193E-DB00-4059-BD13-DC15C96EF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50761B-9412-40B7-8CA8-364D0A692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E09396-DD68-4B6C-B02B-9F7039F7C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94D29A-D552-4771-AEC4-2643BB067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93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966E3-A917-4DA9-A125-CC700CF13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495484-4788-4BD1-A5CE-CA590AA66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3A298B-9A37-45F4-A22E-0A121FF2E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91A719-20BF-4507-842B-CBF3B7A36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BF2B11-7083-4493-961B-2A1664863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856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9FA89-8254-4B99-A570-1E9EAD347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6EE7B6-851A-48F2-84C2-C8776AC27B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5BE0FA-1FCD-49CB-BEC5-DCD9FAD74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8E71F8-2AAB-47C0-8CA1-CAD970B5D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BE0CD0-DE94-43C2-87DC-2EFD169EF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21097B-BE22-4BEE-8DA8-9DA06C810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500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291DD4-F5CB-4A44-8975-6592B6F5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23C5F8-E71E-4328-AB33-942101AB0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FA8844-DF25-475B-9597-9DBFB63628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0297E26-97B3-401F-A21B-725FAC453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C970E4-1F8C-449F-9787-9C4CB6F9D1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0A3DCE6-0F00-454D-9524-A38DE4DE9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C0530C-8FD0-4A3B-84B4-55B815608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50A99EA-B783-4A73-92A9-FD376E9E7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960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A672D1-EA66-4409-8445-EECEB3A82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EBA4C6-8436-4C14-B97D-105844BDB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6FFBD4-4B9C-440B-9B91-D2829C8C9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A7AD02-403C-4EBE-BBA2-CEAFE9AE4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212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6523BB7-52EE-4543-B2CD-95B5CD8697F4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E5C4B2-3A74-45E2-8275-57653D60A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8DABAB2-6114-47A0-A417-AE54A7D28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6EC5A9-01C9-486A-BD2C-6D780A9A9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934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64D5E9-F257-4675-83D9-CAABAE80A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F0E2A4-30D6-4F91-8593-3652FFF34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B7F24A-D903-463C-B711-91FD491FD5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DE16FA-28CE-4CCC-881D-7D7B3FBB5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4F1A39-AADB-421F-B2AD-67957A89F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4C85CA-D034-4348-BB24-65C892350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675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2CE3E5-D246-401A-B4DA-D15E6D5BC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1066400-4EBF-4D23-BCCD-DA6FC6A3AA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740DC9-63F6-4409-AAF3-22111941FD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50E7D3-1143-40E1-8409-68CD9A293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1DC393-8E64-4F6E-9E06-5C6A45520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8E4A75-8FD8-4CB5-AA1F-3199629BE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9819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941F98B-57E9-4EB6-B6C3-C8DD6CAF1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424B17-47FE-42D5-A877-D11F16450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2623BA-7D12-4119-9B74-CB551D886B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704DC-BBA5-4E7D-A421-927FA8A615FD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47FCEA-FDA3-4D04-A2D0-3308ABF5CC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54153F-36BB-41B3-929C-0A14BC67D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600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jpeg"  /><Relationship Id="rId3" Type="http://schemas.openxmlformats.org/officeDocument/2006/relationships/image" Target="../media/image1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1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4.jpeg"  /><Relationship Id="rId3" Type="http://schemas.openxmlformats.org/officeDocument/2006/relationships/image" Target="../media/image25.jpeg"  /><Relationship Id="rId4" Type="http://schemas.openxmlformats.org/officeDocument/2006/relationships/hyperlink" Target="http://ncov.mohw.go.kr/" TargetMode="External"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6.jpeg"  /><Relationship Id="rId3" Type="http://schemas.openxmlformats.org/officeDocument/2006/relationships/image" Target="../media/image27.jpeg"  /><Relationship Id="rId4" Type="http://schemas.openxmlformats.org/officeDocument/2006/relationships/image" Target="../media/image24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Relationship Id="rId4" Type="http://schemas.openxmlformats.org/officeDocument/2006/relationships/image" Target="../media/image30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Relationship Id="rId4" Type="http://schemas.openxmlformats.org/officeDocument/2006/relationships/image" Target="../media/image28.png"  /><Relationship Id="rId5" Type="http://schemas.openxmlformats.org/officeDocument/2006/relationships/image" Target="../media/image33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4.jpeg"  /><Relationship Id="rId3" Type="http://schemas.openxmlformats.org/officeDocument/2006/relationships/image" Target="../media/image35.jpe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6.png"  /><Relationship Id="rId3" Type="http://schemas.openxmlformats.org/officeDocument/2006/relationships/image" Target="../media/image37.png"  /><Relationship Id="rId4" Type="http://schemas.openxmlformats.org/officeDocument/2006/relationships/image" Target="../media/image38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9.png" 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9.png"  /><Relationship Id="rId3" Type="http://schemas.openxmlformats.org/officeDocument/2006/relationships/image" Target="../media/image42.png"  /><Relationship Id="rId4" Type="http://schemas.openxmlformats.org/officeDocument/2006/relationships/image" Target="../media/image4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4.png"  /><Relationship Id="rId3" Type="http://schemas.openxmlformats.org/officeDocument/2006/relationships/image" Target="../media/image45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6.png"  /><Relationship Id="rId3" Type="http://schemas.openxmlformats.org/officeDocument/2006/relationships/image" Target="../media/image47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8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9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Relationship Id="rId3" Type="http://schemas.openxmlformats.org/officeDocument/2006/relationships/image" Target="../media/image5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Relationship Id="rId3" Type="http://schemas.openxmlformats.org/officeDocument/2006/relationships/image" Target="../media/image8.png"  /><Relationship Id="rId4" Type="http://schemas.openxmlformats.org/officeDocument/2006/relationships/image" Target="../media/image8.png"  /><Relationship Id="rId5" Type="http://schemas.openxmlformats.org/officeDocument/2006/relationships/image" Target="../media/image8.png"  /><Relationship Id="rId6" Type="http://schemas.openxmlformats.org/officeDocument/2006/relationships/image" Target="../media/image8.png"  /><Relationship Id="rId7" Type="http://schemas.openxmlformats.org/officeDocument/2006/relationships/image" Target="../media/image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1.png"  /><Relationship Id="rId11" Type="http://schemas.openxmlformats.org/officeDocument/2006/relationships/image" Target="../media/image12.png"  /><Relationship Id="rId12" Type="http://schemas.openxmlformats.org/officeDocument/2006/relationships/image" Target="../media/image13.png"  /><Relationship Id="rId13" Type="http://schemas.openxmlformats.org/officeDocument/2006/relationships/image" Target="../media/image14.png"  /><Relationship Id="rId14" Type="http://schemas.openxmlformats.org/officeDocument/2006/relationships/image" Target="../media/image15.png"  /><Relationship Id="rId2" Type="http://schemas.openxmlformats.org/officeDocument/2006/relationships/image" Target="../media/image8.png"  /><Relationship Id="rId3" Type="http://schemas.openxmlformats.org/officeDocument/2006/relationships/image" Target="../media/image8.png"  /><Relationship Id="rId4" Type="http://schemas.openxmlformats.org/officeDocument/2006/relationships/image" Target="../media/image8.png"  /><Relationship Id="rId5" Type="http://schemas.openxmlformats.org/officeDocument/2006/relationships/image" Target="../media/image8.png"  /><Relationship Id="rId6" Type="http://schemas.openxmlformats.org/officeDocument/2006/relationships/image" Target="../media/image8.png"  /><Relationship Id="rId7" Type="http://schemas.openxmlformats.org/officeDocument/2006/relationships/image" Target="../media/image6.png"  /><Relationship Id="rId8" Type="http://schemas.openxmlformats.org/officeDocument/2006/relationships/image" Target="../media/image9.png"  /><Relationship Id="rId9" Type="http://schemas.openxmlformats.org/officeDocument/2006/relationships/image" Target="../media/image1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53564" y="761523"/>
            <a:ext cx="5568561" cy="910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400" b="1">
                <a:solidFill>
                  <a:schemeClr val="accent4"/>
                </a:solidFill>
                <a:latin typeface="Arial Black"/>
                <a:ea typeface="배달의민족 주아"/>
              </a:rPr>
              <a:t>COVID-19</a:t>
            </a:r>
            <a:r>
              <a:rPr lang="en-US" altLang="ko-KR" sz="5400" b="1">
                <a:solidFill>
                  <a:schemeClr val="accent4"/>
                </a:solidFill>
                <a:latin typeface="배달의민족 주아"/>
                <a:ea typeface="배달의민족 주아"/>
              </a:rPr>
              <a:t> </a:t>
            </a:r>
            <a:r>
              <a:rPr lang="ko-KR" altLang="en-US" sz="5400" b="1">
                <a:solidFill>
                  <a:schemeClr val="accent4"/>
                </a:solidFill>
                <a:latin typeface="나눔고딕 ExtraBold"/>
                <a:ea typeface="나눔고딕 ExtraBold"/>
              </a:rPr>
              <a:t>현황</a:t>
            </a:r>
            <a:r>
              <a:rPr lang="en-US" altLang="ko-KR" sz="4800">
                <a:latin typeface="배달의민족 주아"/>
                <a:ea typeface="배달의민족 주아"/>
              </a:rPr>
              <a:t> </a:t>
            </a:r>
            <a:r>
              <a:rPr lang="ko-KR" altLang="en-US" sz="4800">
                <a:latin typeface="배달의민족 주아"/>
                <a:ea typeface="배달의민족 주아"/>
              </a:rPr>
              <a:t> </a:t>
            </a:r>
            <a:endParaRPr lang="ko-KR" altLang="en-US" sz="4800">
              <a:latin typeface="배달의민족 주아"/>
              <a:ea typeface="배달의민족 주아"/>
            </a:endParaRPr>
          </a:p>
        </p:txBody>
      </p:sp>
      <p:sp>
        <p:nvSpPr>
          <p:cNvPr id="9" name="육각형 8"/>
          <p:cNvSpPr/>
          <p:nvPr/>
        </p:nvSpPr>
        <p:spPr>
          <a:xfrm>
            <a:off x="2307260" y="1595141"/>
            <a:ext cx="5846206" cy="4816287"/>
          </a:xfrm>
          <a:prstGeom prst="hexagon">
            <a:avLst>
              <a:gd name="adj" fmla="val 29235"/>
              <a:gd name="vf" fmla="val 115470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육각형 9"/>
          <p:cNvSpPr/>
          <p:nvPr/>
        </p:nvSpPr>
        <p:spPr>
          <a:xfrm>
            <a:off x="2916860" y="1614579"/>
            <a:ext cx="5846206" cy="4796848"/>
          </a:xfrm>
          <a:prstGeom prst="hexagon">
            <a:avLst>
              <a:gd name="adj" fmla="val 28369"/>
              <a:gd name="vf" fmla="val 11547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789633" y="6313363"/>
            <a:ext cx="3258517" cy="36337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latin typeface="배달의민족 주아"/>
                <a:ea typeface="배달의민족 주아"/>
              </a:rPr>
              <a:t>이한글</a:t>
            </a:r>
            <a:r>
              <a:rPr lang="en-US" altLang="ko-KR">
                <a:latin typeface="배달의민족 주아"/>
                <a:ea typeface="배달의민족 주아"/>
              </a:rPr>
              <a:t>, </a:t>
            </a:r>
            <a:r>
              <a:rPr lang="ko-KR" altLang="en-US">
                <a:latin typeface="배달의민족 주아"/>
                <a:ea typeface="배달의민족 주아"/>
              </a:rPr>
              <a:t>한이진</a:t>
            </a:r>
            <a:r>
              <a:rPr lang="en-US" altLang="ko-KR">
                <a:latin typeface="배달의민족 주아"/>
                <a:ea typeface="배달의민족 주아"/>
              </a:rPr>
              <a:t>,</a:t>
            </a:r>
            <a:r>
              <a:rPr lang="ko-KR" altLang="en-US">
                <a:latin typeface="배달의민족 주아"/>
                <a:ea typeface="배달의민족 주아"/>
              </a:rPr>
              <a:t> 최수련</a:t>
            </a:r>
            <a:r>
              <a:rPr lang="en-US" altLang="ko-KR">
                <a:latin typeface="배달의민족 주아"/>
                <a:ea typeface="배달의민족 주아"/>
              </a:rPr>
              <a:t>,</a:t>
            </a:r>
            <a:r>
              <a:rPr lang="ko-KR" altLang="en-US">
                <a:latin typeface="배달의민족 주아"/>
                <a:ea typeface="배달의민족 주아"/>
              </a:rPr>
              <a:t> 안준모</a:t>
            </a:r>
            <a:endParaRPr lang="ko-KR" altLang="en-US">
              <a:latin typeface="배달의민족 주아"/>
              <a:ea typeface="배달의민족 주아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d6d5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09600" y="705292"/>
            <a:ext cx="4377070" cy="1973477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주아"/>
              <a:ea typeface="배달의민족 주아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57200" y="552892"/>
            <a:ext cx="4377070" cy="1973477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주아"/>
              <a:ea typeface="배달의민족 주아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6177" y="868325"/>
            <a:ext cx="1420288" cy="5680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chemeClr val="bg1"/>
                </a:solidFill>
                <a:latin typeface="배달의민족 주아"/>
                <a:ea typeface="배달의민족 주아"/>
              </a:rPr>
              <a:t>Part 2</a:t>
            </a:r>
            <a:r>
              <a:rPr lang="en-US" altLang="ko-KR" sz="2800">
                <a:solidFill>
                  <a:schemeClr val="bg1"/>
                </a:solidFill>
                <a:latin typeface="배달의민족 주아"/>
                <a:ea typeface="배달의민족 주아"/>
              </a:rPr>
              <a:t> </a:t>
            </a:r>
            <a:endParaRPr lang="ko-KR" altLang="en-US" sz="2800">
              <a:solidFill>
                <a:schemeClr val="bg1"/>
              </a:solidFill>
              <a:latin typeface="배달의민족 주아"/>
              <a:ea typeface="배달의민족 주아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99694" y="1371246"/>
            <a:ext cx="2868090" cy="905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400" b="1" spc="-300">
                <a:solidFill>
                  <a:schemeClr val="bg1"/>
                </a:solidFill>
                <a:latin typeface="배달의민족 주아"/>
                <a:ea typeface="배달의민족 주아"/>
              </a:rPr>
              <a:t>주요 기능</a:t>
            </a:r>
            <a:endParaRPr lang="ko-KR" altLang="en-US" sz="5400" b="1" spc="-300">
              <a:solidFill>
                <a:schemeClr val="bg1"/>
              </a:solidFill>
              <a:latin typeface="배달의민족 주아"/>
              <a:ea typeface="배달의민족 주아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solidFill>
          <a:srgbClr val="d6d5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그림 13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83160" y="1627354"/>
            <a:ext cx="3625679" cy="5230646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주아"/>
              <a:ea typeface="배달의민족 주아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504213" y="655320"/>
            <a:ext cx="1978127" cy="2952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  <a:cs typeface="Times New Roman"/>
              </a:rPr>
              <a:t>Ajax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  <a:cs typeface="Times New Roman"/>
              </a:rPr>
              <a:t>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  <a:cs typeface="Times New Roman"/>
              </a:rPr>
              <a:t>/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  <a:cs typeface="Times New Roman"/>
              </a:rPr>
              <a:t>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  <a:cs typeface="Times New Roman"/>
              </a:rPr>
              <a:t>D3.js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  <a:cs typeface="Times New Roman"/>
              </a:rPr>
              <a:t>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  <a:cs typeface="Times New Roman"/>
              </a:rPr>
              <a:t>/ Crawling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배달의민족 주아"/>
              <a:ea typeface="배달의민족 주아"/>
              <a:cs typeface="Times New Roman"/>
            </a:endParaRPr>
          </a:p>
        </p:txBody>
      </p:sp>
      <p:grpSp>
        <p:nvGrpSpPr>
          <p:cNvPr id="81" name="그룹 80"/>
          <p:cNvGrpSpPr/>
          <p:nvPr/>
        </p:nvGrpSpPr>
        <p:grpSpPr>
          <a:xfrm rot="18559820" flipH="1" flipV="1">
            <a:off x="6799814" y="3599907"/>
            <a:ext cx="1655624" cy="1580022"/>
            <a:chOff x="4268971" y="2557130"/>
            <a:chExt cx="1281223" cy="1281223"/>
          </a:xfrm>
        </p:grpSpPr>
        <p:cxnSp>
          <p:nvCxnSpPr>
            <p:cNvPr id="88" name="직선 연결선 87"/>
            <p:cNvCxnSpPr/>
            <p:nvPr/>
          </p:nvCxnSpPr>
          <p:spPr>
            <a:xfrm>
              <a:off x="4338083" y="2626242"/>
              <a:ext cx="1212111" cy="12121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타원 104"/>
            <p:cNvSpPr/>
            <p:nvPr/>
          </p:nvSpPr>
          <p:spPr>
            <a:xfrm>
              <a:off x="4268971" y="2557130"/>
              <a:ext cx="138224" cy="1382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주아"/>
                <a:ea typeface="배달의민족 주아"/>
              </a:endParaRPr>
            </a:p>
          </p:txBody>
        </p:sp>
      </p:grpSp>
      <p:grpSp>
        <p:nvGrpSpPr>
          <p:cNvPr id="106" name="그룹 105"/>
          <p:cNvGrpSpPr/>
          <p:nvPr/>
        </p:nvGrpSpPr>
        <p:grpSpPr>
          <a:xfrm rot="21330970" flipH="1">
            <a:off x="6483623" y="2417250"/>
            <a:ext cx="1627998" cy="1512199"/>
            <a:chOff x="4268971" y="2557130"/>
            <a:chExt cx="1281223" cy="1281223"/>
          </a:xfrm>
        </p:grpSpPr>
        <p:cxnSp>
          <p:nvCxnSpPr>
            <p:cNvPr id="107" name="직선 연결선 106"/>
            <p:cNvCxnSpPr/>
            <p:nvPr/>
          </p:nvCxnSpPr>
          <p:spPr>
            <a:xfrm>
              <a:off x="4338083" y="2626242"/>
              <a:ext cx="1212111" cy="12121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타원 107"/>
            <p:cNvSpPr/>
            <p:nvPr/>
          </p:nvSpPr>
          <p:spPr>
            <a:xfrm>
              <a:off x="4268971" y="2557130"/>
              <a:ext cx="138224" cy="1382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주아"/>
                <a:ea typeface="배달의민족 주아"/>
              </a:endParaRPr>
            </a:p>
          </p:txBody>
        </p:sp>
      </p:grpSp>
      <p:grpSp>
        <p:nvGrpSpPr>
          <p:cNvPr id="112" name="그룹 111"/>
          <p:cNvGrpSpPr/>
          <p:nvPr/>
        </p:nvGrpSpPr>
        <p:grpSpPr>
          <a:xfrm rot="20003444">
            <a:off x="3341910" y="3345986"/>
            <a:ext cx="1729990" cy="1884384"/>
            <a:chOff x="4268971" y="2557130"/>
            <a:chExt cx="1281223" cy="1281223"/>
          </a:xfrm>
        </p:grpSpPr>
        <p:cxnSp>
          <p:nvCxnSpPr>
            <p:cNvPr id="113" name="직선 연결선 112"/>
            <p:cNvCxnSpPr/>
            <p:nvPr/>
          </p:nvCxnSpPr>
          <p:spPr>
            <a:xfrm>
              <a:off x="4338083" y="2626242"/>
              <a:ext cx="1212111" cy="12121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타원 113"/>
            <p:cNvSpPr/>
            <p:nvPr/>
          </p:nvSpPr>
          <p:spPr>
            <a:xfrm>
              <a:off x="4268971" y="2557130"/>
              <a:ext cx="138224" cy="1382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주아"/>
                <a:ea typeface="배달의민족 주아"/>
              </a:endParaRPr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1107832" y="3429000"/>
            <a:ext cx="1903686" cy="902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</a:rPr>
              <a:t>AJAX</a:t>
            </a:r>
            <a:endParaRPr lang="ko-KR" altLang="en-US" sz="5400" b="0" spc="-150">
              <a:solidFill>
                <a:schemeClr val="tx1">
                  <a:lumMod val="75000"/>
                  <a:lumOff val="25000"/>
                </a:schemeClr>
              </a:solidFill>
              <a:latin typeface="배달의민족 주아"/>
              <a:ea typeface="배달의민족 주아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7464171" y="1535502"/>
            <a:ext cx="1656969" cy="9105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54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</a:rPr>
              <a:t>D3.js</a:t>
            </a:r>
            <a:endParaRPr lang="ko-KR" altLang="en-US" sz="5400" b="0" spc="-150">
              <a:solidFill>
                <a:schemeClr val="tx1">
                  <a:lumMod val="75000"/>
                  <a:lumOff val="25000"/>
                </a:schemeClr>
              </a:solidFill>
              <a:latin typeface="배달의민족 주아"/>
              <a:ea typeface="배달의민족 주아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8818261" y="3748627"/>
            <a:ext cx="2705323" cy="9087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54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</a:rPr>
              <a:t>Crawling</a:t>
            </a:r>
            <a:endParaRPr lang="ko-KR" altLang="en-US" sz="5400" b="0" spc="-150">
              <a:solidFill>
                <a:schemeClr val="tx1">
                  <a:lumMod val="75000"/>
                  <a:lumOff val="25000"/>
                </a:schemeClr>
              </a:solidFill>
              <a:latin typeface="배달의민족 주아"/>
              <a:ea typeface="배달의민족 주아"/>
            </a:endParaRPr>
          </a:p>
        </p:txBody>
      </p:sp>
      <p:grpSp>
        <p:nvGrpSpPr>
          <p:cNvPr id="20" name="그룹 19"/>
          <p:cNvGrpSpPr/>
          <p:nvPr/>
        </p:nvGrpSpPr>
        <p:grpSpPr>
          <a:xfrm rot="3572880" flipH="1">
            <a:off x="9212139" y="1882434"/>
            <a:ext cx="498559" cy="565289"/>
            <a:chOff x="4268971" y="2557130"/>
            <a:chExt cx="1281223" cy="1281223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4338083" y="2626242"/>
              <a:ext cx="1212111" cy="12121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타원 21"/>
            <p:cNvSpPr/>
            <p:nvPr/>
          </p:nvSpPr>
          <p:spPr>
            <a:xfrm>
              <a:off x="4268971" y="2557130"/>
              <a:ext cx="138224" cy="1382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주아"/>
                <a:ea typeface="배달의민족 주아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805434" y="2076687"/>
            <a:ext cx="2392281" cy="63603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008000"/>
                </a:solidFill>
                <a:latin typeface="배달의민족 주아"/>
                <a:ea typeface="배달의민족 주아"/>
              </a:rPr>
              <a:t>데이터 시각화를 위한 </a:t>
            </a:r>
            <a:endParaRPr lang="ko-KR" altLang="en-US" b="1">
              <a:solidFill>
                <a:srgbClr val="008000"/>
              </a:solidFill>
              <a:latin typeface="배달의민족 주아"/>
              <a:ea typeface="배달의민족 주아"/>
            </a:endParaRPr>
          </a:p>
          <a:p>
            <a:pPr lvl="0">
              <a:defRPr/>
            </a:pPr>
            <a:r>
              <a:rPr lang="ko-KR" altLang="en-US" b="1">
                <a:solidFill>
                  <a:srgbClr val="008000"/>
                </a:solidFill>
                <a:latin typeface="배달의민족 주아"/>
                <a:ea typeface="배달의민족 주아"/>
              </a:rPr>
              <a:t>그래프 그리기</a:t>
            </a:r>
            <a:endParaRPr lang="ko-KR" altLang="en-US" b="1">
              <a:solidFill>
                <a:srgbClr val="008000"/>
              </a:solidFill>
              <a:latin typeface="배달의민족 주아"/>
              <a:ea typeface="배달의민족 주아"/>
            </a:endParaRPr>
          </a:p>
        </p:txBody>
      </p:sp>
      <p:grpSp>
        <p:nvGrpSpPr>
          <p:cNvPr id="27" name="그룹 26"/>
          <p:cNvGrpSpPr/>
          <p:nvPr/>
        </p:nvGrpSpPr>
        <p:grpSpPr>
          <a:xfrm rot="8061471" flipH="1">
            <a:off x="9970154" y="4541747"/>
            <a:ext cx="401536" cy="529537"/>
            <a:chOff x="4268971" y="2557130"/>
            <a:chExt cx="1281223" cy="1281223"/>
          </a:xfrm>
        </p:grpSpPr>
        <p:cxnSp>
          <p:nvCxnSpPr>
            <p:cNvPr id="28" name="직선 연결선 27"/>
            <p:cNvCxnSpPr/>
            <p:nvPr/>
          </p:nvCxnSpPr>
          <p:spPr>
            <a:xfrm>
              <a:off x="4338083" y="2626242"/>
              <a:ext cx="1212111" cy="12121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/>
            <p:cNvSpPr/>
            <p:nvPr/>
          </p:nvSpPr>
          <p:spPr>
            <a:xfrm>
              <a:off x="4268971" y="2557130"/>
              <a:ext cx="138224" cy="1382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주아"/>
                <a:ea typeface="배달의민족 주아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977047" y="5148677"/>
            <a:ext cx="290634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008000"/>
                </a:solidFill>
                <a:latin typeface="배달의민족 주아"/>
                <a:ea typeface="배달의민족 주아"/>
              </a:rPr>
              <a:t>일일 확진자 및 누적 확진자</a:t>
            </a:r>
            <a:endParaRPr lang="ko-KR" altLang="en-US" b="1">
              <a:solidFill>
                <a:srgbClr val="008000"/>
              </a:solidFill>
              <a:latin typeface="배달의민족 주아"/>
              <a:ea typeface="배달의민족 주아"/>
            </a:endParaRPr>
          </a:p>
        </p:txBody>
      </p:sp>
      <p:sp>
        <p:nvSpPr>
          <p:cNvPr id="136" name="TextBox 1"/>
          <p:cNvSpPr txBox="1"/>
          <p:nvPr/>
        </p:nvSpPr>
        <p:spPr>
          <a:xfrm>
            <a:off x="292100" y="2263576"/>
            <a:ext cx="2990850" cy="364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008000"/>
                </a:solidFill>
                <a:latin typeface="배달의민족 주아"/>
                <a:ea typeface="배달의민족 주아"/>
              </a:rPr>
              <a:t>인터랙티브한 웹페이지 구현</a:t>
            </a:r>
            <a:endParaRPr lang="ko-KR" altLang="en-US" b="1">
              <a:solidFill>
                <a:srgbClr val="008000"/>
              </a:solidFill>
              <a:latin typeface="배달의민족 주아"/>
              <a:ea typeface="배달의민족 주아"/>
            </a:endParaRPr>
          </a:p>
        </p:txBody>
      </p:sp>
      <p:grpSp>
        <p:nvGrpSpPr>
          <p:cNvPr id="137" name="그룹 19"/>
          <p:cNvGrpSpPr/>
          <p:nvPr/>
        </p:nvGrpSpPr>
        <p:grpSpPr>
          <a:xfrm rot="18440606" flipH="1">
            <a:off x="1632203" y="2771013"/>
            <a:ext cx="498559" cy="565289"/>
            <a:chOff x="4268971" y="2557130"/>
            <a:chExt cx="1281223" cy="1281223"/>
          </a:xfrm>
        </p:grpSpPr>
        <p:cxnSp>
          <p:nvCxnSpPr>
            <p:cNvPr id="138" name="직선 연결선 20"/>
            <p:cNvCxnSpPr/>
            <p:nvPr/>
          </p:nvCxnSpPr>
          <p:spPr>
            <a:xfrm>
              <a:off x="4338083" y="2626242"/>
              <a:ext cx="1212111" cy="12121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타원 21"/>
            <p:cNvSpPr/>
            <p:nvPr/>
          </p:nvSpPr>
          <p:spPr>
            <a:xfrm>
              <a:off x="4268971" y="2557130"/>
              <a:ext cx="138224" cy="1382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주아"/>
                <a:ea typeface="배달의민족 주아"/>
              </a:endParaRPr>
            </a:p>
          </p:txBody>
        </p:sp>
      </p:grpSp>
      <p:grpSp>
        <p:nvGrpSpPr>
          <p:cNvPr id="143" name=""/>
          <p:cNvGrpSpPr/>
          <p:nvPr/>
        </p:nvGrpSpPr>
        <p:grpSpPr>
          <a:xfrm rot="0">
            <a:off x="292100" y="84632"/>
            <a:ext cx="2209165" cy="570688"/>
            <a:chOff x="292100" y="84632"/>
            <a:chExt cx="2209165" cy="570688"/>
          </a:xfrm>
        </p:grpSpPr>
        <p:sp>
          <p:nvSpPr>
            <p:cNvPr id="144" name="TextBox 2"/>
            <p:cNvSpPr txBox="1"/>
            <p:nvPr/>
          </p:nvSpPr>
          <p:spPr>
            <a:xfrm>
              <a:off x="808528" y="84632"/>
              <a:ext cx="1692737" cy="5706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200" b="1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/>
                  <a:ea typeface="배달의민족 주아"/>
                </a:rPr>
                <a:t>주요 기능</a:t>
              </a:r>
              <a:endParaRPr lang="ko-KR" altLang="en-US" sz="32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</a:endParaRPr>
            </a:p>
          </p:txBody>
        </p:sp>
        <p:sp>
          <p:nvSpPr>
            <p:cNvPr id="145" name="TextBox 4"/>
            <p:cNvSpPr txBox="1"/>
            <p:nvPr/>
          </p:nvSpPr>
          <p:spPr>
            <a:xfrm>
              <a:off x="292100" y="84722"/>
              <a:ext cx="799465" cy="33247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600" b="1">
                  <a:latin typeface="배달의민족 주아"/>
                  <a:ea typeface="배달의민족 주아"/>
                  <a:cs typeface="Times New Roman"/>
                </a:rPr>
                <a:t>Part 2</a:t>
              </a:r>
              <a:r>
                <a:rPr lang="en-US" altLang="ko-KR" sz="1200">
                  <a:latin typeface="배달의민족 주아"/>
                  <a:ea typeface="배달의민족 주아"/>
                  <a:cs typeface="Times New Roman"/>
                </a:rPr>
                <a:t> </a:t>
              </a:r>
              <a:endParaRPr lang="en-US" altLang="ko-KR" sz="1200">
                <a:latin typeface="배달의민족 주아"/>
                <a:ea typeface="배달의민족 주아"/>
                <a:cs typeface="Times New Roman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d6d5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lum bright="-14000"/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2">
                    <hd:imgEffect xmlns:hd="http://schemas.haansoft.com/office/drawingml/8.0">
                      <hd:artEffectSharpenSoften amount="-2600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6600063" y="0"/>
            <a:ext cx="5591937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620649"/>
            <a:ext cx="7248144" cy="56167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주아"/>
              <a:ea typeface="배달의민족 주아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0174" y="1916811"/>
            <a:ext cx="6019889" cy="338670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배달의민족 주아"/>
                <a:ea typeface="배달의민족 주아"/>
              </a:rPr>
              <a:t>비동기식 자바스크립트 </a:t>
            </a:r>
            <a:r>
              <a:rPr lang="en-US" altLang="ko-KR" sz="2000">
                <a:latin typeface="배달의민족 주아"/>
                <a:ea typeface="배달의민족 주아"/>
              </a:rPr>
              <a:t>XML</a:t>
            </a:r>
            <a:r>
              <a:rPr lang="ko-KR" altLang="en-US" sz="2000">
                <a:latin typeface="배달의민족 주아"/>
                <a:ea typeface="배달의민족 주아"/>
              </a:rPr>
              <a:t>의 약자</a:t>
            </a:r>
            <a:endParaRPr lang="en-US" altLang="ko-KR" sz="2000">
              <a:latin typeface="배달의민족 주아"/>
              <a:ea typeface="배달의민족 주아"/>
            </a:endParaRPr>
          </a:p>
          <a:p>
            <a:pPr lvl="0">
              <a:defRPr/>
            </a:pPr>
            <a:r>
              <a:rPr lang="en-US" altLang="ko-KR" sz="2000">
                <a:latin typeface="배달의민족 주아"/>
                <a:ea typeface="배달의민족 주아"/>
              </a:rPr>
              <a:t>(</a:t>
            </a:r>
            <a:r>
              <a:rPr lang="en-US" altLang="ko-KR" sz="2000" b="1">
                <a:latin typeface="배달의민족 주아"/>
                <a:ea typeface="배달의민족 주아"/>
              </a:rPr>
              <a:t>A</a:t>
            </a:r>
            <a:r>
              <a:rPr lang="en-US" altLang="ko-KR" sz="2000">
                <a:latin typeface="배달의민족 주아"/>
                <a:ea typeface="배달의민족 주아"/>
              </a:rPr>
              <a:t>synchronous </a:t>
            </a:r>
            <a:r>
              <a:rPr lang="en-US" altLang="ko-KR" sz="2000" b="1">
                <a:latin typeface="배달의민족 주아"/>
                <a:ea typeface="배달의민족 주아"/>
              </a:rPr>
              <a:t>J</a:t>
            </a:r>
            <a:r>
              <a:rPr lang="en-US" altLang="ko-KR" sz="2000">
                <a:latin typeface="배달의민족 주아"/>
                <a:ea typeface="배달의민족 주아"/>
              </a:rPr>
              <a:t>avaScript </a:t>
            </a:r>
            <a:r>
              <a:rPr lang="en-US" altLang="ko-KR" sz="2000" b="1">
                <a:latin typeface="배달의민족 주아"/>
                <a:ea typeface="배달의민족 주아"/>
              </a:rPr>
              <a:t>A</a:t>
            </a:r>
            <a:r>
              <a:rPr lang="en-US" altLang="ko-KR" sz="2000">
                <a:latin typeface="배달의민족 주아"/>
                <a:ea typeface="배달의민족 주아"/>
              </a:rPr>
              <a:t>nd </a:t>
            </a:r>
            <a:r>
              <a:rPr lang="en-US" altLang="ko-KR" sz="2000" b="1">
                <a:latin typeface="배달의민족 주아"/>
                <a:ea typeface="배달의민족 주아"/>
              </a:rPr>
              <a:t>X</a:t>
            </a:r>
            <a:r>
              <a:rPr lang="en-US" altLang="ko-KR" sz="2000">
                <a:latin typeface="배달의민족 주아"/>
                <a:ea typeface="배달의민족 주아"/>
              </a:rPr>
              <a:t>ML) </a:t>
            </a:r>
            <a:endParaRPr lang="en-US" altLang="ko-KR" sz="2000">
              <a:latin typeface="배달의민족 주아"/>
              <a:ea typeface="배달의민족 주아"/>
            </a:endParaRPr>
          </a:p>
          <a:p>
            <a:pPr lvl="0">
              <a:defRPr/>
            </a:pPr>
            <a:endParaRPr lang="en-US" altLang="ko-KR" sz="2000">
              <a:latin typeface="배달의민족 주아"/>
              <a:ea typeface="배달의민족 주아"/>
            </a:endParaRPr>
          </a:p>
          <a:p>
            <a:pPr lvl="0">
              <a:defRPr/>
            </a:pPr>
            <a:r>
              <a:rPr lang="en-US" altLang="ko-KR" sz="2000">
                <a:latin typeface="배달의민족 주아"/>
                <a:ea typeface="배달의민족 주아"/>
              </a:rPr>
              <a:t>HTML </a:t>
            </a:r>
            <a:r>
              <a:rPr lang="ko-KR" altLang="en-US" sz="2000">
                <a:latin typeface="배달의민족 주아"/>
                <a:ea typeface="배달의민족 주아"/>
              </a:rPr>
              <a:t>만으로 어려운 다양한 작업을 웹페이지에서 </a:t>
            </a:r>
            <a:endParaRPr lang="ko-KR" altLang="en-US" sz="2000">
              <a:latin typeface="배달의민족 주아"/>
              <a:ea typeface="배달의민족 주아"/>
            </a:endParaRPr>
          </a:p>
          <a:p>
            <a:pPr lvl="0">
              <a:defRPr/>
            </a:pPr>
            <a:r>
              <a:rPr lang="ko-KR" altLang="en-US" sz="2000">
                <a:latin typeface="배달의민족 주아"/>
                <a:ea typeface="배달의민족 주아"/>
              </a:rPr>
              <a:t>구현해 이용자가 자유롭게 상호 작용할 수 있도록 </a:t>
            </a:r>
            <a:endParaRPr lang="ko-KR" altLang="en-US" sz="2000">
              <a:latin typeface="배달의민족 주아"/>
              <a:ea typeface="배달의민족 주아"/>
            </a:endParaRPr>
          </a:p>
          <a:p>
            <a:pPr lvl="0">
              <a:defRPr/>
            </a:pPr>
            <a:r>
              <a:rPr lang="ko-KR" altLang="en-US" sz="2000">
                <a:latin typeface="배달의민족 주아"/>
                <a:ea typeface="배달의민족 주아"/>
              </a:rPr>
              <a:t>하는 기술</a:t>
            </a:r>
            <a:endParaRPr lang="ko-KR" altLang="en-US" sz="2000">
              <a:latin typeface="배달의민족 주아"/>
              <a:ea typeface="배달의민족 주아"/>
            </a:endParaRPr>
          </a:p>
          <a:p>
            <a:pPr lvl="0">
              <a:defRPr/>
            </a:pPr>
            <a:endParaRPr lang="ko-KR" altLang="en-US" sz="800">
              <a:latin typeface="배달의민족 주아"/>
              <a:ea typeface="배달의민족 주아"/>
            </a:endParaRPr>
          </a:p>
          <a:p>
            <a:pPr lvl="0">
              <a:defRPr/>
            </a:pPr>
            <a:r>
              <a:rPr lang="en-US" altLang="ko-KR" sz="2000">
                <a:latin typeface="배달의민족 주아"/>
                <a:ea typeface="배달의민족 주아"/>
              </a:rPr>
              <a:t>Web server</a:t>
            </a:r>
            <a:r>
              <a:rPr lang="ko-KR" altLang="en-US" sz="2000">
                <a:latin typeface="배달의민족 주아"/>
                <a:ea typeface="배달의민족 주아"/>
              </a:rPr>
              <a:t>에서 전적으로 처리되던 </a:t>
            </a:r>
            <a:endParaRPr lang="ko-KR" altLang="en-US" sz="2000">
              <a:latin typeface="배달의민족 주아"/>
              <a:ea typeface="배달의민족 주아"/>
            </a:endParaRPr>
          </a:p>
          <a:p>
            <a:pPr lvl="0">
              <a:defRPr/>
            </a:pPr>
            <a:r>
              <a:rPr lang="ko-KR" altLang="en-US" sz="2000">
                <a:latin typeface="배달의민족 주아"/>
                <a:ea typeface="배달의민족 주아"/>
              </a:rPr>
              <a:t>데이터 처리의 일부를 </a:t>
            </a:r>
            <a:r>
              <a:rPr lang="en-US" altLang="ko-KR" sz="2000">
                <a:latin typeface="배달의민족 주아"/>
                <a:ea typeface="배달의민족 주아"/>
              </a:rPr>
              <a:t>Client</a:t>
            </a:r>
            <a:r>
              <a:rPr lang="ko-KR" altLang="en-US" sz="2000">
                <a:latin typeface="배달의민족 주아"/>
                <a:ea typeface="배달의민족 주아"/>
              </a:rPr>
              <a:t>에서 처리하므로</a:t>
            </a:r>
            <a:endParaRPr lang="ko-KR" altLang="en-US" sz="2000">
              <a:latin typeface="배달의민족 주아"/>
              <a:ea typeface="배달의민족 주아"/>
            </a:endParaRPr>
          </a:p>
          <a:p>
            <a:pPr lvl="0">
              <a:defRPr/>
            </a:pPr>
            <a:endParaRPr lang="en-US" altLang="ko-KR" sz="800">
              <a:latin typeface="배달의민족 주아"/>
              <a:ea typeface="배달의민족 주아"/>
            </a:endParaRPr>
          </a:p>
          <a:p>
            <a:pPr lvl="0">
              <a:defRPr/>
            </a:pPr>
            <a:r>
              <a:rPr lang="en-US" altLang="ko-KR" sz="2000">
                <a:latin typeface="배달의민족 주아"/>
                <a:ea typeface="배달의민족 주아"/>
              </a:rPr>
              <a:t>Web browser</a:t>
            </a:r>
            <a:r>
              <a:rPr lang="ko-KR" altLang="en-US" sz="2000">
                <a:latin typeface="배달의민족 주아"/>
                <a:ea typeface="배달의민족 주아"/>
              </a:rPr>
              <a:t>와 </a:t>
            </a:r>
            <a:r>
              <a:rPr lang="en-US" altLang="ko-KR" sz="2000">
                <a:latin typeface="배달의민족 주아"/>
                <a:ea typeface="배달의민족 주아"/>
              </a:rPr>
              <a:t>Web server</a:t>
            </a:r>
            <a:r>
              <a:rPr lang="ko-KR" altLang="en-US" sz="2000">
                <a:latin typeface="배달의민족 주아"/>
                <a:ea typeface="배달의민족 주아"/>
              </a:rPr>
              <a:t> 사이에 교환되는 데이터 처리량이 줄어들어 </a:t>
            </a:r>
            <a:r>
              <a:rPr lang="en-US" altLang="ko-KR" sz="2000">
                <a:latin typeface="배달의민족 주아"/>
                <a:ea typeface="배달의민족 주아"/>
              </a:rPr>
              <a:t>application</a:t>
            </a:r>
            <a:r>
              <a:rPr lang="ko-KR" altLang="en-US" sz="2000">
                <a:latin typeface="배달의민족 주아"/>
                <a:ea typeface="배달의민족 주아"/>
              </a:rPr>
              <a:t>의 응답성이 좋아진다 </a:t>
            </a:r>
            <a:endParaRPr lang="ko-KR" altLang="en-US" sz="2000">
              <a:latin typeface="배달의민족 주아"/>
              <a:ea typeface="배달의민족 주아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0174" y="915984"/>
            <a:ext cx="2063966" cy="10008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000" b="1" spc="-300">
                <a:solidFill>
                  <a:srgbClr val="c0a850"/>
                </a:solidFill>
                <a:latin typeface="배달의민족 주아"/>
                <a:ea typeface="배달의민족 주아"/>
              </a:rPr>
              <a:t>AJAX</a:t>
            </a:r>
            <a:endParaRPr lang="ko-KR" altLang="en-US" sz="6000" b="1" spc="-300">
              <a:solidFill>
                <a:srgbClr val="c0a850"/>
              </a:solidFill>
              <a:latin typeface="배달의민족 주아"/>
              <a:ea typeface="배달의민족 주아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solidFill>
          <a:srgbClr val="d6d5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6200000">
            <a:off x="-1363452" y="1363452"/>
            <a:ext cx="7021964" cy="429505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863721" y="620648"/>
            <a:ext cx="8328280" cy="55446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주아"/>
              <a:ea typeface="배달의민족 주아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77860" y="2204847"/>
            <a:ext cx="5700002" cy="316534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en-US" altLang="ko-KR" sz="2000">
                <a:latin typeface="배달의민족 주아"/>
                <a:ea typeface="배달의민족 주아"/>
              </a:rPr>
              <a:t>Web browser</a:t>
            </a:r>
            <a:r>
              <a:rPr lang="ko-KR" altLang="en-US" sz="2000">
                <a:latin typeface="배달의민족 주아"/>
                <a:ea typeface="배달의민족 주아"/>
              </a:rPr>
              <a:t> 상에서 동적인 정보</a:t>
            </a:r>
            <a:r>
              <a:rPr lang="en-US" altLang="ko-KR" sz="2000">
                <a:latin typeface="배달의민족 주아"/>
                <a:ea typeface="배달의민족 주아"/>
              </a:rPr>
              <a:t> </a:t>
            </a:r>
            <a:r>
              <a:rPr lang="ko-KR" altLang="en-US" sz="2000">
                <a:latin typeface="배달의민족 주아"/>
                <a:ea typeface="배달의민족 주아"/>
              </a:rPr>
              <a:t>시각화를 구현하기 위한 </a:t>
            </a:r>
            <a:r>
              <a:rPr lang="en-US" altLang="ko-KR" sz="2000">
                <a:latin typeface="배달의민족 주아"/>
                <a:ea typeface="배달의민족 주아"/>
              </a:rPr>
              <a:t>JavaScript </a:t>
            </a:r>
            <a:r>
              <a:rPr lang="ko-KR" altLang="en-US" sz="2000">
                <a:latin typeface="배달의민족 주아"/>
                <a:ea typeface="배달의민족 주아"/>
              </a:rPr>
              <a:t>라이브러리</a:t>
            </a:r>
            <a:endParaRPr lang="ko-KR" altLang="en-US" sz="2000">
              <a:latin typeface="배달의민족 주아"/>
              <a:ea typeface="배달의민족 주아"/>
            </a:endParaRPr>
          </a:p>
          <a:p>
            <a:pPr algn="just">
              <a:lnSpc>
                <a:spcPct val="120000"/>
              </a:lnSpc>
              <a:defRPr/>
            </a:pPr>
            <a:r>
              <a:rPr lang="en-US" altLang="ko-KR" sz="2000">
                <a:latin typeface="배달의민족 주아"/>
                <a:ea typeface="배달의민족 주아"/>
              </a:rPr>
              <a:t>HTML5, CSS</a:t>
            </a:r>
            <a:r>
              <a:rPr lang="ko-KR" altLang="en-US" sz="2000">
                <a:latin typeface="배달의민족 주아"/>
                <a:ea typeface="배달의민족 주아"/>
              </a:rPr>
              <a:t>등 웹 표준에 기반하여 구현</a:t>
            </a:r>
            <a:endParaRPr lang="ko-KR" altLang="en-US" sz="2000">
              <a:latin typeface="배달의민족 주아"/>
              <a:ea typeface="배달의민족 주아"/>
            </a:endParaRPr>
          </a:p>
          <a:p>
            <a:pPr algn="just">
              <a:lnSpc>
                <a:spcPct val="120000"/>
              </a:lnSpc>
              <a:defRPr/>
            </a:pPr>
            <a:r>
              <a:rPr lang="ko-KR" altLang="en-US" sz="2000">
                <a:latin typeface="배달의민족 주아"/>
                <a:ea typeface="배달의민족 주아"/>
              </a:rPr>
              <a:t>  </a:t>
            </a:r>
            <a:endParaRPr lang="ko-KR" altLang="en-US" sz="2000">
              <a:latin typeface="배달의민족 주아"/>
              <a:ea typeface="배달의민족 주아"/>
            </a:endParaRPr>
          </a:p>
          <a:p>
            <a:pPr algn="just">
              <a:lnSpc>
                <a:spcPct val="120000"/>
              </a:lnSpc>
              <a:defRPr/>
            </a:pPr>
            <a:r>
              <a:rPr lang="ko-KR" altLang="en-US" sz="2000">
                <a:latin typeface="배달의민족 주아"/>
                <a:ea typeface="배달의민족 주아"/>
              </a:rPr>
              <a:t>데이터 시각화 회사인 </a:t>
            </a:r>
            <a:r>
              <a:rPr lang="en-US" altLang="ko-KR" sz="2000">
                <a:latin typeface="배달의민족 주아"/>
                <a:ea typeface="배달의민족 주아"/>
              </a:rPr>
              <a:t>Datameer</a:t>
            </a:r>
            <a:r>
              <a:rPr lang="ko-KR" altLang="en-US" sz="2000">
                <a:latin typeface="배달의민족 주아"/>
                <a:ea typeface="배달의민족 주아"/>
              </a:rPr>
              <a:t>에서는 공식적으로 </a:t>
            </a:r>
            <a:r>
              <a:rPr lang="en-US" altLang="ko-KR" sz="2000">
                <a:latin typeface="배달의민족 주아"/>
                <a:ea typeface="배달의민족 주아"/>
              </a:rPr>
              <a:t>D3.js</a:t>
            </a:r>
            <a:r>
              <a:rPr lang="ko-KR" altLang="en-US" sz="2000">
                <a:latin typeface="배달의민족 주아"/>
                <a:ea typeface="배달의민족 주아"/>
              </a:rPr>
              <a:t>를 핵심 기술로서 활용한다</a:t>
            </a:r>
            <a:r>
              <a:rPr lang="en-US" altLang="ko-KR" sz="2000">
                <a:latin typeface="배달의민족 주아"/>
                <a:ea typeface="배달의민족 주아"/>
              </a:rPr>
              <a:t>.</a:t>
            </a:r>
            <a:r>
              <a:rPr lang="ko-KR" altLang="en-US" sz="2000">
                <a:latin typeface="배달의민족 주아"/>
                <a:ea typeface="배달의민족 주아"/>
              </a:rPr>
              <a:t> </a:t>
            </a:r>
            <a:endParaRPr lang="ko-KR" altLang="en-US" sz="2000">
              <a:latin typeface="배달의민족 주아"/>
              <a:ea typeface="배달의민족 주아"/>
            </a:endParaRPr>
          </a:p>
          <a:p>
            <a:pPr algn="just">
              <a:lnSpc>
                <a:spcPct val="120000"/>
              </a:lnSpc>
              <a:defRPr/>
            </a:pPr>
            <a:endParaRPr lang="ko-KR" altLang="en-US" sz="800">
              <a:latin typeface="배달의민족 주아"/>
              <a:ea typeface="배달의민족 주아"/>
            </a:endParaRPr>
          </a:p>
          <a:p>
            <a:pPr algn="just">
              <a:lnSpc>
                <a:spcPct val="120000"/>
              </a:lnSpc>
              <a:defRPr/>
            </a:pPr>
            <a:r>
              <a:rPr lang="ko-KR" altLang="en-US" sz="2000">
                <a:latin typeface="배달의민족 주아"/>
                <a:ea typeface="배달의민족 주아"/>
              </a:rPr>
              <a:t>뉴욕 타임즈에서도 인터랙티브 기사를 제작할 때 활용한다</a:t>
            </a:r>
            <a:endParaRPr lang="ko-KR" altLang="en-US" sz="2000">
              <a:latin typeface="배달의민족 주아"/>
              <a:ea typeface="배달의민족 주아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29853" y="1200972"/>
            <a:ext cx="1932293" cy="1003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 spc="-300">
                <a:solidFill>
                  <a:srgbClr val="b04d84"/>
                </a:solidFill>
                <a:latin typeface="배달의민족 주아"/>
                <a:ea typeface="배달의민족 주아"/>
              </a:rPr>
              <a:t>D3.js</a:t>
            </a:r>
            <a:endParaRPr lang="ko-KR" altLang="en-US" sz="6000" b="1" spc="-300">
              <a:solidFill>
                <a:srgbClr val="b04d84"/>
              </a:solidFill>
              <a:latin typeface="배달의민족 주아"/>
              <a:ea typeface="배달의민족 주아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solidFill>
          <a:srgbClr val="d6d5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584" y="0"/>
            <a:ext cx="5018449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439793" y="620648"/>
            <a:ext cx="7752208" cy="56887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주아"/>
              <a:ea typeface="배달의민족 주아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5896" y="2421500"/>
            <a:ext cx="5598725" cy="191999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배달의민족 주아"/>
                <a:ea typeface="배달의민족 주아"/>
              </a:rPr>
              <a:t>무수히 많은 컴퓨터에 분산 저장되어 있는 문서를 </a:t>
            </a:r>
            <a:endParaRPr lang="ko-KR" altLang="en-US" sz="2000">
              <a:latin typeface="배달의민족 주아"/>
              <a:ea typeface="배달의민족 주아"/>
            </a:endParaRPr>
          </a:p>
          <a:p>
            <a:pPr lvl="0">
              <a:defRPr/>
            </a:pPr>
            <a:r>
              <a:rPr lang="ko-KR" altLang="en-US" sz="2000">
                <a:latin typeface="배달의민족 주아"/>
                <a:ea typeface="배달의민족 주아"/>
              </a:rPr>
              <a:t>수집하여 검색 대상의 색인으로 포함시키는 기술</a:t>
            </a:r>
            <a:r>
              <a:rPr lang="en-US" altLang="ko-KR" sz="2000">
                <a:latin typeface="배달의민족 주아"/>
                <a:ea typeface="배달의민족 주아"/>
              </a:rPr>
              <a:t>. </a:t>
            </a:r>
            <a:endParaRPr lang="en-US" altLang="ko-KR" sz="2000">
              <a:latin typeface="배달의민족 주아"/>
              <a:ea typeface="배달의민족 주아"/>
            </a:endParaRPr>
          </a:p>
          <a:p>
            <a:pPr lvl="0">
              <a:defRPr/>
            </a:pPr>
            <a:endParaRPr lang="ko-KR" altLang="en-US" sz="2000">
              <a:latin typeface="배달의민족 주아"/>
              <a:ea typeface="배달의민족 주아"/>
            </a:endParaRPr>
          </a:p>
          <a:p>
            <a:pPr lvl="0">
              <a:defRPr/>
            </a:pPr>
            <a:r>
              <a:rPr lang="en-US" altLang="ko-KR" sz="2000">
                <a:latin typeface="배달의민족 주아"/>
                <a:ea typeface="배달의민족 주아"/>
              </a:rPr>
              <a:t>Jsoup </a:t>
            </a:r>
            <a:r>
              <a:rPr lang="ko-KR" altLang="en-US" sz="2000">
                <a:latin typeface="배달의민족 주아"/>
                <a:ea typeface="배달의민족 주아"/>
              </a:rPr>
              <a:t>라이브러리를 이용히여 </a:t>
            </a:r>
            <a:r>
              <a:rPr lang="en-US" altLang="ko-KR" sz="2000">
                <a:latin typeface="배달의민족 주아"/>
                <a:ea typeface="배달의민족 주아"/>
              </a:rPr>
              <a:t>HTML</a:t>
            </a:r>
            <a:r>
              <a:rPr lang="ko-KR" altLang="en-US" sz="2000">
                <a:latin typeface="배달의민족 주아"/>
                <a:ea typeface="배달의민족 주아"/>
              </a:rPr>
              <a:t> </a:t>
            </a:r>
            <a:r>
              <a:rPr lang="en-US" altLang="ko-KR" sz="2000">
                <a:latin typeface="배달의민족 주아"/>
                <a:ea typeface="배달의민족 주아"/>
              </a:rPr>
              <a:t>parsing</a:t>
            </a:r>
            <a:r>
              <a:rPr lang="ko-KR" altLang="en-US" sz="2000">
                <a:latin typeface="배달의민족 주아"/>
                <a:ea typeface="배달의민족 주아"/>
              </a:rPr>
              <a:t>을 통해 적절한 데이터를 추출하고 조작하며 </a:t>
            </a:r>
            <a:endParaRPr lang="ko-KR" altLang="en-US" sz="2000">
              <a:latin typeface="배달의민족 주아"/>
              <a:ea typeface="배달의민족 주아"/>
            </a:endParaRPr>
          </a:p>
          <a:p>
            <a:pPr lvl="0">
              <a:defRPr/>
            </a:pPr>
            <a:r>
              <a:rPr lang="ko-KR" altLang="en-US" sz="2000">
                <a:latin typeface="배달의민족 주아"/>
                <a:ea typeface="배달의민족 주아"/>
              </a:rPr>
              <a:t>사용자에게 적절한 정보를 제공하고 있다</a:t>
            </a:r>
            <a:r>
              <a:rPr lang="en-US" altLang="ko-KR" sz="2000">
                <a:latin typeface="배달의민족 주아"/>
                <a:ea typeface="배달의민족 주아"/>
              </a:rPr>
              <a:t>.</a:t>
            </a:r>
            <a:r>
              <a:rPr lang="ko-KR" altLang="en-US" sz="2000">
                <a:latin typeface="배달의민족 주아"/>
                <a:ea typeface="배달의민족 주아"/>
              </a:rPr>
              <a:t> </a:t>
            </a:r>
            <a:endParaRPr lang="ko-KR" altLang="en-US" sz="2000">
              <a:latin typeface="배달의민족 주아"/>
              <a:ea typeface="배달의민족 주아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31892" y="1060323"/>
            <a:ext cx="3405378" cy="10046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rgbClr val="1594ff"/>
                </a:solidFill>
                <a:latin typeface="배달의민족 주아"/>
                <a:ea typeface="배달의민족 주아"/>
              </a:rPr>
              <a:t>Crawling</a:t>
            </a:r>
            <a:endParaRPr lang="ko-KR" altLang="en-US" sz="6000" b="1">
              <a:solidFill>
                <a:srgbClr val="1594ff"/>
              </a:solidFill>
              <a:latin typeface="배달의민족 주아"/>
              <a:ea typeface="배달의민족 주아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d6d5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9144000" y="6245444"/>
            <a:ext cx="3048000" cy="561975"/>
          </a:xfrm>
          <a:prstGeom prst="rect">
            <a:avLst/>
          </a:prstGeom>
          <a:solidFill>
            <a:srgbClr val="d6d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주아"/>
              <a:ea typeface="배달의민족 주아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-1134"/>
            <a:ext cx="7493000" cy="6858000"/>
          </a:xfrm>
          <a:prstGeom prst="rect">
            <a:avLst/>
          </a:prstGeom>
        </p:spPr>
      </p:pic>
      <p:sp>
        <p:nvSpPr>
          <p:cNvPr id="12" name=""/>
          <p:cNvSpPr/>
          <p:nvPr/>
        </p:nvSpPr>
        <p:spPr>
          <a:xfrm>
            <a:off x="0" y="0"/>
            <a:ext cx="7493000" cy="6858000"/>
          </a:xfrm>
          <a:prstGeom prst="rect">
            <a:avLst/>
          </a:prstGeom>
          <a:solidFill>
            <a:schemeClr val="lt1">
              <a:alpha val="26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 rot="0">
            <a:off x="6794204" y="4051004"/>
            <a:ext cx="4529470" cy="2125877"/>
            <a:chOff x="457200" y="552892"/>
            <a:chExt cx="4529470" cy="2125877"/>
          </a:xfrm>
        </p:grpSpPr>
        <p:sp>
          <p:nvSpPr>
            <p:cNvPr id="5" name="직사각형 4"/>
            <p:cNvSpPr/>
            <p:nvPr/>
          </p:nvSpPr>
          <p:spPr>
            <a:xfrm>
              <a:off x="609600" y="705292"/>
              <a:ext cx="4377070" cy="1973477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주아"/>
                <a:ea typeface="배달의민족 주아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57200" y="552892"/>
              <a:ext cx="4377070" cy="1973477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주아"/>
                <a:ea typeface="배달의민족 주아"/>
              </a:endParaRPr>
            </a:p>
          </p:txBody>
        </p:sp>
      </p:grpSp>
      <p:sp>
        <p:nvSpPr>
          <p:cNvPr id="10" name="TextBox 5"/>
          <p:cNvSpPr txBox="1"/>
          <p:nvPr/>
        </p:nvSpPr>
        <p:spPr>
          <a:xfrm>
            <a:off x="7076393" y="4324757"/>
            <a:ext cx="1416097" cy="569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chemeClr val="bg1"/>
                </a:solidFill>
                <a:latin typeface="배달의민족 주아"/>
                <a:ea typeface="배달의민족 주아"/>
              </a:rPr>
              <a:t>Part 3</a:t>
            </a:r>
            <a:r>
              <a:rPr lang="en-US" altLang="ko-KR" sz="2800">
                <a:solidFill>
                  <a:schemeClr val="bg1"/>
                </a:solidFill>
                <a:latin typeface="배달의민족 주아"/>
                <a:ea typeface="배달의민족 주아"/>
              </a:rPr>
              <a:t> </a:t>
            </a:r>
            <a:endParaRPr lang="en-US" altLang="ko-KR" sz="2800">
              <a:solidFill>
                <a:schemeClr val="bg1"/>
              </a:solidFill>
              <a:latin typeface="배달의민족 주아"/>
              <a:ea typeface="배달의민족 주아"/>
            </a:endParaRPr>
          </a:p>
        </p:txBody>
      </p:sp>
      <p:sp>
        <p:nvSpPr>
          <p:cNvPr id="11" name="TextBox 6"/>
          <p:cNvSpPr txBox="1"/>
          <p:nvPr/>
        </p:nvSpPr>
        <p:spPr>
          <a:xfrm>
            <a:off x="7680198" y="4827678"/>
            <a:ext cx="4248532" cy="818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800" b="1" spc="-300">
                <a:solidFill>
                  <a:schemeClr val="bg1"/>
                </a:solidFill>
                <a:latin typeface="배달의민족 주아"/>
                <a:ea typeface="배달의민족 주아"/>
              </a:rPr>
              <a:t>개발 및 구현</a:t>
            </a:r>
            <a:endParaRPr lang="ko-KR" altLang="en-US" sz="4800" b="1" spc="-300">
              <a:solidFill>
                <a:schemeClr val="bg1"/>
              </a:solidFill>
              <a:latin typeface="배달의민족 주아"/>
              <a:ea typeface="배달의민족 주아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solidFill>
          <a:srgbClr val="d6d5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주아"/>
              <a:ea typeface="배달의민족 주아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"/>
          <p:cNvGrpSpPr/>
          <p:nvPr/>
        </p:nvGrpSpPr>
        <p:grpSpPr>
          <a:xfrm rot="0">
            <a:off x="292100" y="84632"/>
            <a:ext cx="2733040" cy="570688"/>
            <a:chOff x="292100" y="84632"/>
            <a:chExt cx="2733040" cy="570688"/>
          </a:xfrm>
        </p:grpSpPr>
        <p:sp>
          <p:nvSpPr>
            <p:cNvPr id="38" name="TextBox 2"/>
            <p:cNvSpPr txBox="1"/>
            <p:nvPr/>
          </p:nvSpPr>
          <p:spPr>
            <a:xfrm>
              <a:off x="808528" y="84632"/>
              <a:ext cx="2216612" cy="5706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200" b="1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/>
                  <a:ea typeface="배달의민족 주아"/>
                </a:rPr>
                <a:t> 개발 및 구현</a:t>
              </a:r>
              <a:endParaRPr lang="ko-KR" altLang="en-US" sz="32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</a:endParaRPr>
            </a:p>
          </p:txBody>
        </p:sp>
        <p:sp>
          <p:nvSpPr>
            <p:cNvPr id="39" name="TextBox 4"/>
            <p:cNvSpPr txBox="1"/>
            <p:nvPr/>
          </p:nvSpPr>
          <p:spPr>
            <a:xfrm>
              <a:off x="292100" y="84722"/>
              <a:ext cx="799465" cy="33247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600" b="1">
                  <a:latin typeface="배달의민족 주아"/>
                  <a:ea typeface="배달의민족 주아"/>
                  <a:cs typeface="Times New Roman"/>
                </a:rPr>
                <a:t>Part 3</a:t>
              </a:r>
              <a:r>
                <a:rPr lang="en-US" altLang="ko-KR" sz="1200">
                  <a:latin typeface="배달의민족 주아"/>
                  <a:ea typeface="배달의민족 주아"/>
                  <a:cs typeface="Times New Roman"/>
                </a:rPr>
                <a:t> </a:t>
              </a:r>
              <a:endParaRPr lang="en-US" altLang="ko-KR" sz="1200">
                <a:latin typeface="배달의민족 주아"/>
                <a:ea typeface="배달의민족 주아"/>
                <a:cs typeface="Times New Roman"/>
              </a:endParaRPr>
            </a:p>
          </p:txBody>
        </p:sp>
      </p:grpSp>
      <p:pic>
        <p:nvPicPr>
          <p:cNvPr id="4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4845" y="1023827"/>
            <a:ext cx="11060748" cy="5834172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  <a:softEdge rad="38100"/>
          </a:effectLst>
        </p:spPr>
      </p:pic>
      <p:sp>
        <p:nvSpPr>
          <p:cNvPr id="47" name="TextBox 34"/>
          <p:cNvSpPr txBox="1"/>
          <p:nvPr/>
        </p:nvSpPr>
        <p:spPr>
          <a:xfrm>
            <a:off x="2479804" y="634997"/>
            <a:ext cx="993011" cy="3441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7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  <a:cs typeface="Times New Roman"/>
              </a:rPr>
              <a:t>Main.jsp</a:t>
            </a:r>
            <a:endParaRPr lang="en-US" altLang="ko-KR" sz="1700">
              <a:solidFill>
                <a:schemeClr val="tx1">
                  <a:lumMod val="75000"/>
                  <a:lumOff val="25000"/>
                </a:schemeClr>
              </a:solidFill>
              <a:latin typeface="배달의민족 주아"/>
              <a:ea typeface="배달의민족 주아"/>
              <a:cs typeface="Times New Roman"/>
            </a:endParaRPr>
          </a:p>
        </p:txBody>
      </p:sp>
      <p:sp>
        <p:nvSpPr>
          <p:cNvPr id="48" name=""/>
          <p:cNvSpPr/>
          <p:nvPr/>
        </p:nvSpPr>
        <p:spPr>
          <a:xfrm>
            <a:off x="4367784" y="1023827"/>
            <a:ext cx="576072" cy="316911"/>
          </a:xfrm>
          <a:prstGeom prst="rect">
            <a:avLst/>
          </a:prstGeom>
          <a:noFill/>
          <a:ln w="38100">
            <a:solidFill>
              <a:srgbClr val="b04d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9" name="TextBox 3"/>
          <p:cNvSpPr txBox="1"/>
          <p:nvPr/>
        </p:nvSpPr>
        <p:spPr>
          <a:xfrm>
            <a:off x="8328281" y="3777370"/>
            <a:ext cx="3297311" cy="697475"/>
          </a:xfrm>
          <a:prstGeom prst="rect">
            <a:avLst/>
          </a:prstGeom>
          <a:solidFill>
            <a:schemeClr val="lt1">
              <a:alpha val="90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rgbClr val="008000"/>
                </a:solidFill>
              </a:rPr>
              <a:t>Crawling</a:t>
            </a:r>
            <a:r>
              <a:rPr lang="ko-KR" altLang="en-US" sz="2000" b="1">
                <a:solidFill>
                  <a:srgbClr val="008000"/>
                </a:solidFill>
              </a:rPr>
              <a:t>을 통한 </a:t>
            </a:r>
            <a:endParaRPr lang="ko-KR" altLang="en-US" sz="2000" b="1">
              <a:solidFill>
                <a:srgbClr val="008000"/>
              </a:solidFill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8000"/>
                </a:solidFill>
              </a:rPr>
              <a:t>실시간 확진 현황 정보제공</a:t>
            </a:r>
            <a:endParaRPr lang="ko-KR" altLang="en-US" sz="2000" b="1">
              <a:solidFill>
                <a:srgbClr val="008000"/>
              </a:solidFill>
            </a:endParaRPr>
          </a:p>
        </p:txBody>
      </p:sp>
      <p:sp>
        <p:nvSpPr>
          <p:cNvPr id="50" name="TextBox 3"/>
          <p:cNvSpPr txBox="1"/>
          <p:nvPr/>
        </p:nvSpPr>
        <p:spPr>
          <a:xfrm>
            <a:off x="5015865" y="1182283"/>
            <a:ext cx="3672460" cy="364918"/>
          </a:xfrm>
          <a:prstGeom prst="rect">
            <a:avLst/>
          </a:prstGeom>
          <a:solidFill>
            <a:schemeClr val="lt1">
              <a:alpha val="90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008000"/>
                </a:solidFill>
              </a:rPr>
              <a:t>회원 관리</a:t>
            </a:r>
            <a:r>
              <a:rPr lang="en-US" altLang="ko-KR" b="1">
                <a:solidFill>
                  <a:srgbClr val="008000"/>
                </a:solidFill>
              </a:rPr>
              <a:t>(</a:t>
            </a:r>
            <a:r>
              <a:rPr lang="ko-KR" altLang="en-US" b="1">
                <a:solidFill>
                  <a:srgbClr val="008000"/>
                </a:solidFill>
              </a:rPr>
              <a:t>로그인 </a:t>
            </a:r>
            <a:r>
              <a:rPr lang="en-US" altLang="ko-KR" b="1">
                <a:solidFill>
                  <a:srgbClr val="008000"/>
                </a:solidFill>
              </a:rPr>
              <a:t>/</a:t>
            </a:r>
            <a:r>
              <a:rPr lang="ko-KR" altLang="en-US" b="1">
                <a:solidFill>
                  <a:srgbClr val="008000"/>
                </a:solidFill>
              </a:rPr>
              <a:t> 회원가입</a:t>
            </a:r>
            <a:r>
              <a:rPr lang="en-US" altLang="ko-KR" b="1">
                <a:solidFill>
                  <a:srgbClr val="008000"/>
                </a:solidFill>
              </a:rPr>
              <a:t>)</a:t>
            </a:r>
            <a:endParaRPr lang="en-US" altLang="ko-KR" b="1">
              <a:solidFill>
                <a:srgbClr val="008000"/>
              </a:solidFill>
            </a:endParaRPr>
          </a:p>
        </p:txBody>
      </p:sp>
      <p:sp>
        <p:nvSpPr>
          <p:cNvPr id="51" name=""/>
          <p:cNvSpPr/>
          <p:nvPr/>
        </p:nvSpPr>
        <p:spPr>
          <a:xfrm>
            <a:off x="520492" y="1023827"/>
            <a:ext cx="4423364" cy="361569"/>
          </a:xfrm>
          <a:prstGeom prst="rect">
            <a:avLst/>
          </a:prstGeom>
          <a:noFill/>
          <a:ln w="38100">
            <a:solidFill>
              <a:srgbClr val="b04d84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2" name=""/>
          <p:cNvSpPr/>
          <p:nvPr/>
        </p:nvSpPr>
        <p:spPr>
          <a:xfrm>
            <a:off x="3025140" y="4473227"/>
            <a:ext cx="6239256" cy="1332070"/>
          </a:xfrm>
          <a:prstGeom prst="rect">
            <a:avLst/>
          </a:prstGeom>
          <a:noFill/>
          <a:ln w="38100">
            <a:solidFill>
              <a:srgbClr val="b04d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3" name="TextBox 3"/>
          <p:cNvSpPr txBox="1"/>
          <p:nvPr/>
        </p:nvSpPr>
        <p:spPr>
          <a:xfrm>
            <a:off x="696152" y="1547201"/>
            <a:ext cx="3959668" cy="641644"/>
          </a:xfrm>
          <a:prstGeom prst="rect">
            <a:avLst/>
          </a:prstGeom>
          <a:solidFill>
            <a:schemeClr val="lt1">
              <a:alpha val="90000"/>
            </a:schemeClr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>
                <a:solidFill>
                  <a:srgbClr val="008000"/>
                </a:solidFill>
              </a:rPr>
              <a:t>메인 </a:t>
            </a:r>
            <a:r>
              <a:rPr lang="en-US" altLang="ko-KR" b="1">
                <a:solidFill>
                  <a:srgbClr val="008000"/>
                </a:solidFill>
              </a:rPr>
              <a:t>/</a:t>
            </a:r>
            <a:r>
              <a:rPr lang="ko-KR" altLang="en-US" b="1">
                <a:solidFill>
                  <a:srgbClr val="008000"/>
                </a:solidFill>
              </a:rPr>
              <a:t> 코로나 확진 현황 </a:t>
            </a:r>
            <a:r>
              <a:rPr lang="en-US" altLang="ko-KR" b="1">
                <a:solidFill>
                  <a:srgbClr val="008000"/>
                </a:solidFill>
              </a:rPr>
              <a:t>/</a:t>
            </a:r>
            <a:r>
              <a:rPr lang="ko-KR" altLang="en-US" b="1">
                <a:solidFill>
                  <a:srgbClr val="008000"/>
                </a:solidFill>
              </a:rPr>
              <a:t> 백신 예방접종 </a:t>
            </a:r>
            <a:r>
              <a:rPr lang="en-US" altLang="ko-KR" b="1">
                <a:solidFill>
                  <a:srgbClr val="008000"/>
                </a:solidFill>
              </a:rPr>
              <a:t>/</a:t>
            </a:r>
            <a:r>
              <a:rPr lang="ko-KR" altLang="en-US" b="1">
                <a:solidFill>
                  <a:srgbClr val="008000"/>
                </a:solidFill>
              </a:rPr>
              <a:t> 국민의 소리</a:t>
            </a:r>
            <a:r>
              <a:rPr lang="en-US" altLang="ko-KR" b="1">
                <a:solidFill>
                  <a:srgbClr val="008000"/>
                </a:solidFill>
              </a:rPr>
              <a:t>(</a:t>
            </a:r>
            <a:r>
              <a:rPr lang="ko-KR" altLang="en-US" b="1">
                <a:solidFill>
                  <a:srgbClr val="008000"/>
                </a:solidFill>
              </a:rPr>
              <a:t>게시판</a:t>
            </a:r>
            <a:r>
              <a:rPr lang="en-US" altLang="ko-KR" b="1">
                <a:solidFill>
                  <a:srgbClr val="008000"/>
                </a:solidFill>
              </a:rPr>
              <a:t>)</a:t>
            </a:r>
            <a:r>
              <a:rPr lang="ko-KR" altLang="en-US" b="1">
                <a:solidFill>
                  <a:srgbClr val="008000"/>
                </a:solidFill>
              </a:rPr>
              <a:t> </a:t>
            </a:r>
            <a:r>
              <a:rPr lang="en-US" altLang="ko-KR" b="1">
                <a:solidFill>
                  <a:srgbClr val="008000"/>
                </a:solidFill>
              </a:rPr>
              <a:t>/</a:t>
            </a:r>
            <a:r>
              <a:rPr lang="ko-KR" altLang="en-US" b="1">
                <a:solidFill>
                  <a:srgbClr val="008000"/>
                </a:solidFill>
              </a:rPr>
              <a:t> 설문조사</a:t>
            </a:r>
            <a:endParaRPr lang="ko-KR" altLang="en-US" b="1">
              <a:solidFill>
                <a:srgbClr val="008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solidFill>
          <a:srgbClr val="d6d5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주아"/>
              <a:ea typeface="배달의민족 주아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374157" y="655320"/>
            <a:ext cx="1022458" cy="3429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7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</a:rPr>
              <a:t>Crawling</a:t>
            </a:r>
            <a:endParaRPr lang="ko-KR" altLang="en-US" sz="1700">
              <a:solidFill>
                <a:schemeClr val="tx1">
                  <a:lumMod val="75000"/>
                  <a:lumOff val="25000"/>
                </a:schemeClr>
              </a:solidFill>
              <a:latin typeface="배달의민족 주아"/>
              <a:ea typeface="배달의민족 주아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22950" r="38960"/>
          <a:stretch>
            <a:fillRect/>
          </a:stretch>
        </p:blipFill>
        <p:spPr>
          <a:xfrm>
            <a:off x="152402" y="1137213"/>
            <a:ext cx="6414331" cy="4884111"/>
          </a:xfrm>
          <a:prstGeom prst="rect">
            <a:avLst/>
          </a:prstGeom>
          <a:effectLst>
            <a:outerShdw blurRad="76200" dist="76200" dir="8100000" algn="ctr" rotWithShape="0">
              <a:srgbClr val="000000">
                <a:alpha val="50000"/>
              </a:srgbClr>
            </a:outerShdw>
            <a:softEdge rad="38100"/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57519" y="2697125"/>
            <a:ext cx="6521329" cy="3828262"/>
          </a:xfrm>
          <a:prstGeom prst="rect">
            <a:avLst/>
          </a:prstGeom>
          <a:effectLst>
            <a:outerShdw blurRad="76200" dist="76200" dir="8100000" algn="ctr" rotWithShape="0">
              <a:srgbClr val="000000">
                <a:alpha val="50000"/>
              </a:srgbClr>
            </a:outerShdw>
            <a:softEdge rad="38100"/>
          </a:effectLst>
        </p:spPr>
      </p:pic>
      <p:sp>
        <p:nvSpPr>
          <p:cNvPr id="4" name="TextBox 3"/>
          <p:cNvSpPr txBox="1"/>
          <p:nvPr/>
        </p:nvSpPr>
        <p:spPr>
          <a:xfrm>
            <a:off x="5771746" y="1459475"/>
            <a:ext cx="5292874" cy="91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008000"/>
                </a:solidFill>
              </a:rPr>
              <a:t>Jsoup</a:t>
            </a:r>
            <a:r>
              <a:rPr lang="ko-KR" altLang="en-US" b="1">
                <a:solidFill>
                  <a:srgbClr val="008000"/>
                </a:solidFill>
              </a:rPr>
              <a:t>를 사용하여 </a:t>
            </a:r>
            <a:endParaRPr lang="ko-KR" altLang="en-US" b="1">
              <a:solidFill>
                <a:srgbClr val="008000"/>
              </a:solidFill>
            </a:endParaRPr>
          </a:p>
          <a:p>
            <a:pPr lvl="0">
              <a:defRPr/>
            </a:pPr>
            <a:r>
              <a:rPr lang="en-US" altLang="ko-KR" b="1">
                <a:solidFill>
                  <a:srgbClr val="008000"/>
                </a:solidFill>
                <a:hlinkClick r:id="rId4"/>
              </a:rPr>
              <a:t>http://ncov.mohw.go.kr/</a:t>
            </a:r>
            <a:r>
              <a:rPr lang="en-US" altLang="ko-KR" b="1">
                <a:solidFill>
                  <a:srgbClr val="008000"/>
                </a:solidFill>
              </a:rPr>
              <a:t> </a:t>
            </a:r>
            <a:r>
              <a:rPr lang="ko-KR" altLang="en-US" b="1">
                <a:solidFill>
                  <a:srgbClr val="008000"/>
                </a:solidFill>
              </a:rPr>
              <a:t>사이트에서</a:t>
            </a:r>
            <a:endParaRPr lang="ko-KR" altLang="en-US" b="1">
              <a:solidFill>
                <a:srgbClr val="008000"/>
              </a:solidFill>
            </a:endParaRPr>
          </a:p>
          <a:p>
            <a:pPr lvl="0">
              <a:defRPr/>
            </a:pPr>
            <a:r>
              <a:rPr lang="ko-KR" altLang="en-US" b="1">
                <a:solidFill>
                  <a:srgbClr val="008000"/>
                </a:solidFill>
              </a:rPr>
              <a:t>일일 확진자 및 누적 확진자 </a:t>
            </a:r>
            <a:r>
              <a:rPr lang="en-US" altLang="ko-KR" b="1">
                <a:solidFill>
                  <a:srgbClr val="008000"/>
                </a:solidFill>
              </a:rPr>
              <a:t>Crawling</a:t>
            </a:r>
            <a:endParaRPr lang="ko-KR" altLang="en-US" b="1">
              <a:solidFill>
                <a:srgbClr val="008000"/>
              </a:solidFill>
            </a:endParaRPr>
          </a:p>
        </p:txBody>
      </p:sp>
      <p:grpSp>
        <p:nvGrpSpPr>
          <p:cNvPr id="42" name=""/>
          <p:cNvGrpSpPr/>
          <p:nvPr/>
        </p:nvGrpSpPr>
        <p:grpSpPr>
          <a:xfrm rot="0">
            <a:off x="292100" y="84632"/>
            <a:ext cx="2733040" cy="570688"/>
            <a:chOff x="292100" y="84632"/>
            <a:chExt cx="2733040" cy="570688"/>
          </a:xfrm>
        </p:grpSpPr>
        <p:sp>
          <p:nvSpPr>
            <p:cNvPr id="43" name="TextBox 2"/>
            <p:cNvSpPr txBox="1"/>
            <p:nvPr/>
          </p:nvSpPr>
          <p:spPr>
            <a:xfrm>
              <a:off x="808528" y="84632"/>
              <a:ext cx="2216612" cy="5706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200" b="1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/>
                  <a:ea typeface="배달의민족 주아"/>
                </a:rPr>
                <a:t> 개발 및 구현</a:t>
              </a:r>
              <a:endParaRPr lang="ko-KR" altLang="en-US" sz="32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</a:endParaRPr>
            </a:p>
          </p:txBody>
        </p:sp>
        <p:sp>
          <p:nvSpPr>
            <p:cNvPr id="44" name="TextBox 4"/>
            <p:cNvSpPr txBox="1"/>
            <p:nvPr/>
          </p:nvSpPr>
          <p:spPr>
            <a:xfrm>
              <a:off x="292100" y="84722"/>
              <a:ext cx="799465" cy="33247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600" b="1">
                  <a:latin typeface="배달의민족 주아"/>
                  <a:ea typeface="배달의민족 주아"/>
                  <a:cs typeface="Times New Roman"/>
                </a:rPr>
                <a:t>Part 3</a:t>
              </a:r>
              <a:r>
                <a:rPr lang="en-US" altLang="ko-KR" sz="1200">
                  <a:latin typeface="배달의민족 주아"/>
                  <a:ea typeface="배달의민족 주아"/>
                  <a:cs typeface="Times New Roman"/>
                </a:rPr>
                <a:t> </a:t>
              </a:r>
              <a:endParaRPr lang="en-US" altLang="ko-KR" sz="1200">
                <a:latin typeface="배달의민족 주아"/>
                <a:ea typeface="배달의민족 주아"/>
                <a:cs typeface="Times New Roman"/>
              </a:endParaRPr>
            </a:p>
          </p:txBody>
        </p:sp>
      </p:grpSp>
      <p:sp>
        <p:nvSpPr>
          <p:cNvPr id="45" name=""/>
          <p:cNvSpPr/>
          <p:nvPr/>
        </p:nvSpPr>
        <p:spPr>
          <a:xfrm>
            <a:off x="2862072" y="4077081"/>
            <a:ext cx="497495" cy="216027"/>
          </a:xfrm>
          <a:prstGeom prst="rect">
            <a:avLst/>
          </a:prstGeom>
          <a:noFill/>
          <a:ln w="38100">
            <a:solidFill>
              <a:srgbClr val="b04d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6" name=""/>
          <p:cNvSpPr/>
          <p:nvPr/>
        </p:nvSpPr>
        <p:spPr>
          <a:xfrm>
            <a:off x="2862072" y="4725162"/>
            <a:ext cx="641604" cy="216027"/>
          </a:xfrm>
          <a:prstGeom prst="rect">
            <a:avLst/>
          </a:prstGeom>
          <a:noFill/>
          <a:ln w="38100">
            <a:solidFill>
              <a:srgbClr val="b04d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solidFill>
          <a:srgbClr val="d6d5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주아"/>
              <a:ea typeface="배달의민족 주아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374157" y="655320"/>
            <a:ext cx="1022458" cy="3429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7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</a:rPr>
              <a:t>Crawling</a:t>
            </a:r>
            <a:endParaRPr lang="ko-KR" altLang="en-US" sz="1700">
              <a:solidFill>
                <a:schemeClr val="tx1">
                  <a:lumMod val="75000"/>
                  <a:lumOff val="25000"/>
                </a:schemeClr>
              </a:solidFill>
              <a:latin typeface="배달의민족 주아"/>
              <a:ea typeface="배달의민족 주아"/>
            </a:endParaRPr>
          </a:p>
        </p:txBody>
      </p:sp>
      <p:grpSp>
        <p:nvGrpSpPr>
          <p:cNvPr id="42" name=""/>
          <p:cNvGrpSpPr/>
          <p:nvPr/>
        </p:nvGrpSpPr>
        <p:grpSpPr>
          <a:xfrm rot="0">
            <a:off x="292100" y="84632"/>
            <a:ext cx="2733040" cy="570688"/>
            <a:chOff x="292100" y="84632"/>
            <a:chExt cx="2733040" cy="570688"/>
          </a:xfrm>
        </p:grpSpPr>
        <p:sp>
          <p:nvSpPr>
            <p:cNvPr id="43" name="TextBox 2"/>
            <p:cNvSpPr txBox="1"/>
            <p:nvPr/>
          </p:nvSpPr>
          <p:spPr>
            <a:xfrm>
              <a:off x="808528" y="84632"/>
              <a:ext cx="2216612" cy="5706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200" b="1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/>
                  <a:ea typeface="배달의민족 주아"/>
                </a:rPr>
                <a:t> 개발 및 구현</a:t>
              </a:r>
              <a:endParaRPr lang="ko-KR" altLang="en-US" sz="32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</a:endParaRPr>
            </a:p>
          </p:txBody>
        </p:sp>
        <p:sp>
          <p:nvSpPr>
            <p:cNvPr id="44" name="TextBox 4"/>
            <p:cNvSpPr txBox="1"/>
            <p:nvPr/>
          </p:nvSpPr>
          <p:spPr>
            <a:xfrm>
              <a:off x="292100" y="84722"/>
              <a:ext cx="799465" cy="33247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600" b="1">
                  <a:latin typeface="배달의민족 주아"/>
                  <a:ea typeface="배달의민족 주아"/>
                  <a:cs typeface="Times New Roman"/>
                </a:rPr>
                <a:t>Part 3</a:t>
              </a:r>
              <a:r>
                <a:rPr lang="en-US" altLang="ko-KR" sz="1200">
                  <a:latin typeface="배달의민족 주아"/>
                  <a:ea typeface="배달의민족 주아"/>
                  <a:cs typeface="Times New Roman"/>
                </a:rPr>
                <a:t> </a:t>
              </a:r>
              <a:endParaRPr lang="en-US" altLang="ko-KR" sz="1200">
                <a:latin typeface="배달의민족 주아"/>
                <a:ea typeface="배달의민족 주아"/>
                <a:cs typeface="Times New Roman"/>
              </a:endParaRPr>
            </a:p>
          </p:txBody>
        </p:sp>
      </p:grpSp>
      <p:grpSp>
        <p:nvGrpSpPr>
          <p:cNvPr id="45" name="그룹 8"/>
          <p:cNvGrpSpPr/>
          <p:nvPr/>
        </p:nvGrpSpPr>
        <p:grpSpPr>
          <a:xfrm rot="0">
            <a:off x="292100" y="1628775"/>
            <a:ext cx="6983997" cy="5035722"/>
            <a:chOff x="376650" y="1243855"/>
            <a:chExt cx="6430140" cy="3849802"/>
          </a:xfrm>
          <a:effectLst>
            <a:outerShdw blurRad="76200" dist="76200" dir="8100000" algn="ctr" rotWithShape="0">
              <a:srgbClr val="000000">
                <a:alpha val="50000"/>
              </a:srgbClr>
            </a:outerShdw>
          </a:effectLst>
        </p:grpSpPr>
        <p:pic>
          <p:nvPicPr>
            <p:cNvPr id="46" name="그림 6"/>
            <p:cNvPicPr>
              <a:picLocks noChangeAspect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376650" y="1243855"/>
              <a:ext cx="367460" cy="3845332"/>
            </a:xfrm>
            <a:prstGeom prst="rect">
              <a:avLst/>
            </a:prstGeom>
          </p:spPr>
        </p:pic>
        <p:pic>
          <p:nvPicPr>
            <p:cNvPr id="47" name="그림 41"/>
            <p:cNvPicPr>
              <a:picLocks noChangeAspect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718254" y="1243855"/>
              <a:ext cx="6088536" cy="3849802"/>
            </a:xfrm>
            <a:prstGeom prst="rect">
              <a:avLst/>
            </a:prstGeom>
          </p:spPr>
        </p:pic>
      </p:grpSp>
      <p:sp>
        <p:nvSpPr>
          <p:cNvPr id="48" name="TextBox 3"/>
          <p:cNvSpPr txBox="1"/>
          <p:nvPr/>
        </p:nvSpPr>
        <p:spPr>
          <a:xfrm>
            <a:off x="6095219" y="1232630"/>
            <a:ext cx="5421228" cy="396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rgbClr val="008000"/>
                </a:solidFill>
              </a:rPr>
              <a:t>Crawling</a:t>
            </a:r>
            <a:r>
              <a:rPr lang="ko-KR" altLang="en-US" sz="2000" b="1">
                <a:solidFill>
                  <a:srgbClr val="008000"/>
                </a:solidFill>
              </a:rPr>
              <a:t> 을 통한 데이터를 테이블</a:t>
            </a:r>
            <a:r>
              <a:rPr lang="en-US" altLang="ko-KR" sz="2000" b="1">
                <a:solidFill>
                  <a:srgbClr val="008000"/>
                </a:solidFill>
              </a:rPr>
              <a:t>(HTML)</a:t>
            </a:r>
            <a:r>
              <a:rPr lang="ko-KR" altLang="en-US" sz="2000" b="1">
                <a:solidFill>
                  <a:srgbClr val="008000"/>
                </a:solidFill>
              </a:rPr>
              <a:t> 생성</a:t>
            </a:r>
            <a:endParaRPr lang="ko-KR" altLang="en-US" sz="2000" b="1">
              <a:solidFill>
                <a:srgbClr val="008000"/>
              </a:solidFill>
            </a:endParaRPr>
          </a:p>
        </p:txBody>
      </p:sp>
      <p:pic>
        <p:nvPicPr>
          <p:cNvPr id="49" name="그림 4"/>
          <p:cNvPicPr>
            <a:picLocks noChangeAspect="1"/>
          </p:cNvPicPr>
          <p:nvPr/>
        </p:nvPicPr>
        <p:blipFill rotWithShape="1">
          <a:blip r:embed="rId4"/>
          <a:srcRect l="42070" b="77360"/>
          <a:stretch>
            <a:fillRect/>
          </a:stretch>
        </p:blipFill>
        <p:spPr>
          <a:xfrm>
            <a:off x="6095219" y="1916811"/>
            <a:ext cx="5660640" cy="1775886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  <a:softEdge rad="127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solidFill>
          <a:srgbClr val="d6d5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래픽 2" descr="작은 원이 있는 그리드"/>
          <p:cNvSpPr/>
          <p:nvPr/>
        </p:nvSpPr>
        <p:spPr>
          <a:xfrm>
            <a:off x="4390057" y="3968520"/>
            <a:ext cx="208479" cy="208479"/>
          </a:xfrm>
          <a:custGeom>
            <a:avLst/>
            <a:gdLst>
              <a:gd name="connsiteX0" fmla="*/ 208480 w 208479"/>
              <a:gd name="connsiteY0" fmla="*/ 104240 h 208479"/>
              <a:gd name="connsiteX1" fmla="*/ 104240 w 208479"/>
              <a:gd name="connsiteY1" fmla="*/ 208480 h 208479"/>
              <a:gd name="connsiteX2" fmla="*/ 0 w 208479"/>
              <a:gd name="connsiteY2" fmla="*/ 104240 h 208479"/>
              <a:gd name="connsiteX3" fmla="*/ 104240 w 208479"/>
              <a:gd name="connsiteY3" fmla="*/ 0 h 208479"/>
              <a:gd name="connsiteX4" fmla="*/ 208480 w 208479"/>
              <a:gd name="connsiteY4" fmla="*/ 104240 h 20847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479" h="208479">
                <a:moveTo>
                  <a:pt x="208480" y="104240"/>
                </a:moveTo>
                <a:cubicBezTo>
                  <a:pt x="208480" y="161810"/>
                  <a:pt x="161810" y="208480"/>
                  <a:pt x="104240" y="208480"/>
                </a:cubicBezTo>
                <a:cubicBezTo>
                  <a:pt x="46670" y="208480"/>
                  <a:pt x="0" y="161810"/>
                  <a:pt x="0" y="104240"/>
                </a:cubicBezTo>
                <a:cubicBezTo>
                  <a:pt x="0" y="46670"/>
                  <a:pt x="46670" y="0"/>
                  <a:pt x="104240" y="0"/>
                </a:cubicBezTo>
                <a:cubicBezTo>
                  <a:pt x="161810" y="0"/>
                  <a:pt x="208480" y="46670"/>
                  <a:pt x="208480" y="104240"/>
                </a:cubicBezTo>
                <a:close/>
              </a:path>
            </a:pathLst>
          </a:custGeom>
          <a:solidFill>
            <a:srgbClr val="d2d2d2"/>
          </a:solidFill>
          <a:ln w="5834" cap="flat">
            <a:noFill/>
            <a:prstDash val="solid"/>
            <a:miter/>
          </a:ln>
        </p:spPr>
        <p:txBody>
          <a:bodyPr anchor="ctr"/>
          <a:lstStyle/>
          <a:p>
            <a:pPr lvl="0">
              <a:defRPr/>
            </a:pPr>
            <a:endParaRPr lang="ko-KR" altLang="en-US">
              <a:latin typeface="배달의민족 주아"/>
              <a:ea typeface="배달의민족 주아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주아"/>
              <a:ea typeface="배달의민족 주아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"/>
          <p:cNvPicPr>
            <a:picLocks noChangeAspect="1"/>
          </p:cNvPicPr>
          <p:nvPr/>
        </p:nvPicPr>
        <p:blipFill rotWithShape="1">
          <a:blip r:embed="rId3"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2">
                    <hd:imgEffect xmlns:hd="http://schemas.haansoft.com/office/drawingml/8.0">
                      <hd:artEffectSharpenSoften amount="-2000"/>
                    </hd:imgEffect>
                  </hd:imgLayer>
                </hp:hncPhoto>
              </a:ext>
            </a:extLst>
          </a:blip>
          <a:srcRect l="6570" t="18470" b="1680"/>
          <a:stretch>
            <a:fillRect/>
          </a:stretch>
        </p:blipFill>
        <p:spPr>
          <a:xfrm>
            <a:off x="7226936" y="1124712"/>
            <a:ext cx="4773802" cy="5574717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  <a:softEdge rad="38100"/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2100" y="1124712"/>
            <a:ext cx="6791949" cy="5574717"/>
          </a:xfrm>
          <a:prstGeom prst="rect">
            <a:avLst/>
          </a:prstGeom>
          <a:effectLst>
            <a:outerShdw blurRad="76200" dist="76200" dir="8100000" algn="ctr" rotWithShape="0">
              <a:srgbClr val="000000">
                <a:alpha val="50000"/>
              </a:srgbClr>
            </a:outerShdw>
            <a:softEdge rad="38100"/>
          </a:effectLst>
          <a:scene3d>
            <a:camera prst="orthographicFront" fov="0">
              <a:rot lat="0" lon="0" rev="0"/>
            </a:camera>
            <a:lightRig rig="threePt" dir="t"/>
          </a:scene3d>
        </p:spPr>
      </p:pic>
      <p:sp>
        <p:nvSpPr>
          <p:cNvPr id="3" name="TextBox 2"/>
          <p:cNvSpPr txBox="1"/>
          <p:nvPr/>
        </p:nvSpPr>
        <p:spPr>
          <a:xfrm>
            <a:off x="2605981" y="1407414"/>
            <a:ext cx="4439031" cy="365379"/>
          </a:xfrm>
          <a:prstGeom prst="rect">
            <a:avLst/>
          </a:prstGeom>
          <a:solidFill>
            <a:schemeClr val="lt1">
              <a:alpha val="90000"/>
            </a:schemeClr>
          </a:solidFill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008000"/>
                </a:solidFill>
              </a:rPr>
              <a:t>//</a:t>
            </a:r>
            <a:r>
              <a:rPr lang="ko-KR" altLang="en-US" b="1">
                <a:solidFill>
                  <a:srgbClr val="008000"/>
                </a:solidFill>
              </a:rPr>
              <a:t> </a:t>
            </a:r>
            <a:r>
              <a:rPr lang="en-US" altLang="ko-KR" b="1">
                <a:solidFill>
                  <a:srgbClr val="008000"/>
                </a:solidFill>
              </a:rPr>
              <a:t>Chatcha</a:t>
            </a:r>
            <a:r>
              <a:rPr lang="ko-KR" altLang="en-US" b="1">
                <a:solidFill>
                  <a:srgbClr val="008000"/>
                </a:solidFill>
              </a:rPr>
              <a:t> 램덤 숫자 생성하여 이미지 요청 </a:t>
            </a:r>
            <a:r>
              <a:rPr lang="ko-KR" altLang="en-US" b="1"/>
              <a:t> </a:t>
            </a:r>
            <a:endParaRPr lang="ko-KR" altLang="en-US" b="1"/>
          </a:p>
        </p:txBody>
      </p:sp>
      <p:sp>
        <p:nvSpPr>
          <p:cNvPr id="36" name="TextBox 34"/>
          <p:cNvSpPr txBox="1"/>
          <p:nvPr/>
        </p:nvSpPr>
        <p:spPr>
          <a:xfrm>
            <a:off x="2034423" y="655320"/>
            <a:ext cx="2133717" cy="2952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  <a:cs typeface="Times New Roman"/>
              </a:rPr>
              <a:t>회원가입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  <a:cs typeface="Times New Roman"/>
              </a:rPr>
              <a:t>/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  <a:cs typeface="Times New Roman"/>
              </a:rPr>
              <a:t>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  <a:cs typeface="Times New Roman"/>
              </a:rPr>
              <a:t>Ajax / chatcha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배달의민족 주아"/>
              <a:ea typeface="배달의민족 주아"/>
              <a:cs typeface="Times New Roman"/>
            </a:endParaRPr>
          </a:p>
        </p:txBody>
      </p:sp>
      <p:grpSp>
        <p:nvGrpSpPr>
          <p:cNvPr id="37" name=""/>
          <p:cNvGrpSpPr/>
          <p:nvPr/>
        </p:nvGrpSpPr>
        <p:grpSpPr>
          <a:xfrm rot="0">
            <a:off x="292100" y="84632"/>
            <a:ext cx="2733040" cy="570688"/>
            <a:chOff x="292100" y="84632"/>
            <a:chExt cx="2733040" cy="570688"/>
          </a:xfrm>
        </p:grpSpPr>
        <p:sp>
          <p:nvSpPr>
            <p:cNvPr id="38" name="TextBox 2"/>
            <p:cNvSpPr txBox="1"/>
            <p:nvPr/>
          </p:nvSpPr>
          <p:spPr>
            <a:xfrm>
              <a:off x="808528" y="84632"/>
              <a:ext cx="2216612" cy="5706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200" b="1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/>
                  <a:ea typeface="배달의민족 주아"/>
                </a:rPr>
                <a:t> 개발 및 구현</a:t>
              </a:r>
              <a:endParaRPr lang="ko-KR" altLang="en-US" sz="32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</a:endParaRPr>
            </a:p>
          </p:txBody>
        </p:sp>
        <p:sp>
          <p:nvSpPr>
            <p:cNvPr id="39" name="TextBox 4"/>
            <p:cNvSpPr txBox="1"/>
            <p:nvPr/>
          </p:nvSpPr>
          <p:spPr>
            <a:xfrm>
              <a:off x="292100" y="84722"/>
              <a:ext cx="799465" cy="33247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600" b="1">
                  <a:latin typeface="배달의민족 주아"/>
                  <a:ea typeface="배달의민족 주아"/>
                  <a:cs typeface="Times New Roman"/>
                </a:rPr>
                <a:t>Part 3</a:t>
              </a:r>
              <a:r>
                <a:rPr lang="en-US" altLang="ko-KR" sz="1200">
                  <a:latin typeface="배달의민족 주아"/>
                  <a:ea typeface="배달의민족 주아"/>
                  <a:cs typeface="Times New Roman"/>
                </a:rPr>
                <a:t> </a:t>
              </a:r>
              <a:endParaRPr lang="en-US" altLang="ko-KR" sz="1200">
                <a:latin typeface="배달의민족 주아"/>
                <a:ea typeface="배달의민족 주아"/>
                <a:cs typeface="Times New Roman"/>
              </a:endParaRPr>
            </a:p>
          </p:txBody>
        </p:sp>
      </p:grpSp>
      <p:sp>
        <p:nvSpPr>
          <p:cNvPr id="40" name="TextBox 2"/>
          <p:cNvSpPr txBox="1"/>
          <p:nvPr/>
        </p:nvSpPr>
        <p:spPr>
          <a:xfrm>
            <a:off x="3924177" y="2414016"/>
            <a:ext cx="3612003" cy="366903"/>
          </a:xfrm>
          <a:prstGeom prst="rect">
            <a:avLst/>
          </a:prstGeom>
          <a:solidFill>
            <a:schemeClr val="lt1">
              <a:alpha val="90000"/>
            </a:schemeClr>
          </a:solidFill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008000"/>
                </a:solidFill>
              </a:rPr>
              <a:t>//</a:t>
            </a:r>
            <a:r>
              <a:rPr lang="ko-KR" altLang="en-US" b="1">
                <a:solidFill>
                  <a:srgbClr val="008000"/>
                </a:solidFill>
              </a:rPr>
              <a:t> 새로고침 클릭 이벤트 기능 추가 </a:t>
            </a:r>
            <a:r>
              <a:rPr lang="ko-KR" altLang="en-US" b="1"/>
              <a:t> </a:t>
            </a:r>
            <a:endParaRPr lang="ko-KR" altLang="en-US" b="1"/>
          </a:p>
        </p:txBody>
      </p:sp>
      <p:sp>
        <p:nvSpPr>
          <p:cNvPr id="41" name="TextBox 2"/>
          <p:cNvSpPr txBox="1"/>
          <p:nvPr/>
        </p:nvSpPr>
        <p:spPr>
          <a:xfrm>
            <a:off x="4221981" y="3106433"/>
            <a:ext cx="3674244" cy="639690"/>
          </a:xfrm>
          <a:prstGeom prst="rect">
            <a:avLst/>
          </a:prstGeom>
          <a:solidFill>
            <a:schemeClr val="lt1">
              <a:alpha val="99000"/>
            </a:schemeClr>
          </a:solidFill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008000"/>
                </a:solidFill>
              </a:rPr>
              <a:t>//</a:t>
            </a:r>
            <a:r>
              <a:rPr lang="ko-KR" altLang="en-US" b="1">
                <a:solidFill>
                  <a:srgbClr val="008000"/>
                </a:solidFill>
              </a:rPr>
              <a:t> 확인버튼 클릭시 이미지 문자 </a:t>
            </a:r>
            <a:endParaRPr lang="ko-KR" altLang="en-US" b="1">
              <a:solidFill>
                <a:srgbClr val="008000"/>
              </a:solidFill>
            </a:endParaRPr>
          </a:p>
          <a:p>
            <a:pPr lvl="0">
              <a:defRPr/>
            </a:pPr>
            <a:r>
              <a:rPr lang="ko-KR" altLang="en-US" b="1">
                <a:solidFill>
                  <a:srgbClr val="008000"/>
                </a:solidFill>
              </a:rPr>
              <a:t>	일치 여부에 따른 이벤트 </a:t>
            </a:r>
            <a:r>
              <a:rPr lang="ko-KR" altLang="en-US" b="1"/>
              <a:t> </a:t>
            </a:r>
            <a:endParaRPr lang="ko-KR" altLang="en-US" b="1"/>
          </a:p>
        </p:txBody>
      </p:sp>
      <p:sp>
        <p:nvSpPr>
          <p:cNvPr id="43" name=""/>
          <p:cNvSpPr/>
          <p:nvPr/>
        </p:nvSpPr>
        <p:spPr>
          <a:xfrm>
            <a:off x="7226936" y="4912313"/>
            <a:ext cx="4320540" cy="1181020"/>
          </a:xfrm>
          <a:prstGeom prst="rect">
            <a:avLst/>
          </a:prstGeom>
          <a:noFill/>
          <a:ln w="38100">
            <a:solidFill>
              <a:srgbClr val="b04d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0" y="930420"/>
            <a:ext cx="6096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13246" y="147867"/>
            <a:ext cx="1561193" cy="9103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400" b="0" spc="-300">
                <a:solidFill>
                  <a:srgbClr val="808080"/>
                </a:solidFill>
                <a:latin typeface="나눔고딕 ExtraBold"/>
                <a:ea typeface="나눔고딕 ExtraBold"/>
              </a:rPr>
              <a:t>목 차</a:t>
            </a:r>
            <a:endParaRPr lang="ko-KR" altLang="en-US" sz="5400" b="0" spc="-300">
              <a:solidFill>
                <a:srgbClr val="808080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621" y="1784832"/>
            <a:ext cx="821055" cy="642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3600">
                <a:latin typeface="배달의민족 주아"/>
                <a:ea typeface="배달의민족 주아"/>
              </a:rPr>
              <a:t>01.</a:t>
            </a:r>
            <a:endParaRPr lang="en-US" altLang="ko-KR" sz="3600">
              <a:latin typeface="배달의민족 주아"/>
              <a:ea typeface="배달의민족 주아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95128" y="1796099"/>
            <a:ext cx="2408388" cy="643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0" spc="-300">
                <a:latin typeface="배달의민족 주아"/>
                <a:ea typeface="배달의민족 주아"/>
              </a:rPr>
              <a:t>사용자  환경</a:t>
            </a:r>
            <a:endParaRPr lang="ko-KR" altLang="en-US" sz="3600" b="0" spc="-300">
              <a:latin typeface="배달의민족 주아"/>
              <a:ea typeface="배달의민족 주아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7830" y="2957804"/>
            <a:ext cx="82105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3600">
                <a:latin typeface="배달의민족 주아"/>
                <a:ea typeface="배달의민족 주아"/>
              </a:rPr>
              <a:t>02.</a:t>
            </a:r>
            <a:endParaRPr lang="en-US" altLang="ko-KR" sz="3600">
              <a:latin typeface="배달의민족 주아"/>
              <a:ea typeface="배달의민족 주아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28188" y="2969072"/>
            <a:ext cx="1954227" cy="638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b="0" spc="-300">
                <a:latin typeface="배달의민족 주아"/>
                <a:ea typeface="배달의민족 주아"/>
              </a:rPr>
              <a:t>주요 기능</a:t>
            </a:r>
            <a:r>
              <a:rPr lang="ko-KR" altLang="en-US" sz="2400" b="0" spc="-300">
                <a:latin typeface="배달의민족 주아"/>
                <a:ea typeface="배달의민족 주아"/>
              </a:rPr>
              <a:t> </a:t>
            </a:r>
            <a:endParaRPr lang="ko-KR" altLang="en-US" sz="2400" b="0" spc="-300">
              <a:latin typeface="배달의민족 주아"/>
              <a:ea typeface="배달의민족 주아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7963" y="4120643"/>
            <a:ext cx="82105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3600">
                <a:latin typeface="배달의민족 주아"/>
                <a:ea typeface="배달의민족 주아"/>
              </a:rPr>
              <a:t>03.</a:t>
            </a:r>
            <a:endParaRPr lang="en-US" altLang="ko-KR" sz="3600">
              <a:latin typeface="배달의민족 주아"/>
              <a:ea typeface="배달의민족 주아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95129" y="4111645"/>
            <a:ext cx="2513162" cy="6394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b="0" spc="-300">
                <a:latin typeface="배달의민족 주아"/>
                <a:ea typeface="배달의민족 주아"/>
              </a:rPr>
              <a:t>개발  및 구현</a:t>
            </a:r>
            <a:endParaRPr lang="ko-KR" altLang="en-US" sz="3600" b="0" spc="-300">
              <a:latin typeface="배달의민족 주아"/>
              <a:ea typeface="배달의민족 주아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18096" y="5273349"/>
            <a:ext cx="82105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3600">
                <a:latin typeface="배달의민족 주아"/>
                <a:ea typeface="배달의민족 주아"/>
              </a:rPr>
              <a:t>04.</a:t>
            </a:r>
            <a:endParaRPr lang="en-US" altLang="ko-KR" sz="3600">
              <a:latin typeface="배달의민족 주아"/>
              <a:ea typeface="배달의민족 주아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68720" y="5325150"/>
            <a:ext cx="1904170" cy="6424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b="0" spc="-300">
                <a:latin typeface="배달의민족 주아"/>
                <a:ea typeface="배달의민족 주아"/>
              </a:rPr>
              <a:t>개선 사항</a:t>
            </a:r>
            <a:endParaRPr lang="ko-KR" altLang="en-US" sz="3600" b="0" spc="-300">
              <a:latin typeface="배달의민족 주아"/>
              <a:ea typeface="배달의민족 주아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solidFill>
          <a:srgbClr val="d6d5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"/>
          <p:cNvPicPr>
            <a:picLocks noChangeAspect="1"/>
          </p:cNvPicPr>
          <p:nvPr/>
        </p:nvPicPr>
        <p:blipFill rotWithShape="1">
          <a:blip r:embed="rId2"/>
          <a:srcRect b="15550"/>
          <a:stretch>
            <a:fillRect/>
          </a:stretch>
        </p:blipFill>
        <p:spPr>
          <a:xfrm>
            <a:off x="403816" y="3743567"/>
            <a:ext cx="5691403" cy="2818585"/>
          </a:xfrm>
          <a:prstGeom prst="rect">
            <a:avLst/>
          </a:prstGeom>
          <a:effectLst>
            <a:outerShdw blurRad="76200" dist="76200" dir="8100000" algn="ctr" rotWithShape="0">
              <a:srgbClr val="000000">
                <a:alpha val="50000"/>
              </a:srgbClr>
            </a:outerShdw>
            <a:softEdge rad="38100"/>
          </a:effectLst>
        </p:spPr>
      </p:pic>
      <p:pic>
        <p:nvPicPr>
          <p:cNvPr id="4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3816" y="1124712"/>
            <a:ext cx="5691403" cy="2501150"/>
          </a:xfrm>
          <a:prstGeom prst="rect">
            <a:avLst/>
          </a:prstGeom>
          <a:effectLst>
            <a:outerShdw blurRad="76200" dist="76200" dir="8100000" algn="ctr" rotWithShape="0">
              <a:srgbClr val="000000">
                <a:alpha val="50000"/>
              </a:srgbClr>
            </a:outerShdw>
            <a:softEdge rad="38100"/>
          </a:effectLst>
        </p:spPr>
      </p:pic>
      <p:sp>
        <p:nvSpPr>
          <p:cNvPr id="31" name="직사각형 30"/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주아"/>
              <a:ea typeface="배달의민족 주아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"/>
          <p:cNvPicPr>
            <a:picLocks noChangeAspect="1"/>
          </p:cNvPicPr>
          <p:nvPr/>
        </p:nvPicPr>
        <p:blipFill rotWithShape="1">
          <a:blip r:embed="rId5"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4">
                    <hd:imgEffect xmlns:hd="http://schemas.haansoft.com/office/drawingml/8.0">
                      <hd:artEffectSharpenSoften amount="-2000"/>
                    </hd:imgEffect>
                  </hd:imgLayer>
                </hp:hncPhoto>
              </a:ext>
            </a:extLst>
          </a:blip>
          <a:srcRect l="5710" t="18510"/>
          <a:stretch>
            <a:fillRect/>
          </a:stretch>
        </p:blipFill>
        <p:spPr>
          <a:xfrm>
            <a:off x="6960102" y="1124712"/>
            <a:ext cx="4751864" cy="5611557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  <a:softEdge rad="38100"/>
          </a:effectLst>
        </p:spPr>
      </p:pic>
      <p:sp>
        <p:nvSpPr>
          <p:cNvPr id="3" name="TextBox 2"/>
          <p:cNvSpPr txBox="1"/>
          <p:nvPr/>
        </p:nvSpPr>
        <p:spPr>
          <a:xfrm>
            <a:off x="2521071" y="1844802"/>
            <a:ext cx="4439031" cy="620268"/>
          </a:xfrm>
          <a:prstGeom prst="rect">
            <a:avLst/>
          </a:prstGeom>
          <a:solidFill>
            <a:schemeClr val="lt1">
              <a:alpha val="90000"/>
            </a:schemeClr>
          </a:solidFill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008000"/>
                </a:solidFill>
              </a:rPr>
              <a:t>//</a:t>
            </a:r>
            <a:r>
              <a:rPr lang="ko-KR" altLang="en-US" b="1">
                <a:solidFill>
                  <a:srgbClr val="008000"/>
                </a:solidFill>
              </a:rPr>
              <a:t> </a:t>
            </a:r>
            <a:r>
              <a:rPr lang="en-US" altLang="ko-KR" b="1">
                <a:solidFill>
                  <a:srgbClr val="008000"/>
                </a:solidFill>
              </a:rPr>
              <a:t>Chatcha</a:t>
            </a:r>
            <a:r>
              <a:rPr lang="ko-KR" altLang="en-US" b="1">
                <a:solidFill>
                  <a:srgbClr val="008000"/>
                </a:solidFill>
              </a:rPr>
              <a:t> 램덤 숫자 생성하여 이미지 요청 </a:t>
            </a:r>
            <a:endParaRPr lang="ko-KR" altLang="en-US" b="1"/>
          </a:p>
          <a:p>
            <a:pPr lvl="0" algn="r">
              <a:defRPr/>
            </a:pPr>
            <a:r>
              <a:rPr lang="en-US" altLang="ko-KR" sz="1700" b="1">
                <a:solidFill>
                  <a:srgbClr val="008000"/>
                </a:solidFill>
              </a:rPr>
              <a:t>CaptChaImg.jsp</a:t>
            </a:r>
            <a:r>
              <a:rPr lang="ko-KR" altLang="en-US" sz="1700" b="1">
                <a:solidFill>
                  <a:srgbClr val="008000"/>
                </a:solidFill>
              </a:rPr>
              <a:t> </a:t>
            </a:r>
            <a:endParaRPr lang="ko-KR" altLang="en-US" sz="1700" b="1">
              <a:solidFill>
                <a:srgbClr val="008000"/>
              </a:solidFill>
            </a:endParaRPr>
          </a:p>
        </p:txBody>
      </p:sp>
      <p:sp>
        <p:nvSpPr>
          <p:cNvPr id="36" name="TextBox 34"/>
          <p:cNvSpPr txBox="1"/>
          <p:nvPr/>
        </p:nvSpPr>
        <p:spPr>
          <a:xfrm>
            <a:off x="2034423" y="655320"/>
            <a:ext cx="2209917" cy="2952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  <a:cs typeface="Times New Roman"/>
              </a:rPr>
              <a:t>회원가입 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  <a:cs typeface="Times New Roman"/>
              </a:rPr>
              <a:t>/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  <a:cs typeface="Times New Roman"/>
              </a:rPr>
              <a:t> 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  <a:cs typeface="Times New Roman"/>
              </a:rPr>
              <a:t>Ajax / chatcha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  <a:latin typeface="배달의민족 주아"/>
              <a:ea typeface="배달의민족 주아"/>
              <a:cs typeface="Times New Roman"/>
            </a:endParaRPr>
          </a:p>
        </p:txBody>
      </p:sp>
      <p:grpSp>
        <p:nvGrpSpPr>
          <p:cNvPr id="37" name=""/>
          <p:cNvGrpSpPr/>
          <p:nvPr/>
        </p:nvGrpSpPr>
        <p:grpSpPr>
          <a:xfrm rot="0">
            <a:off x="292100" y="84632"/>
            <a:ext cx="2733040" cy="570688"/>
            <a:chOff x="292100" y="84632"/>
            <a:chExt cx="2733040" cy="570688"/>
          </a:xfrm>
        </p:grpSpPr>
        <p:sp>
          <p:nvSpPr>
            <p:cNvPr id="38" name="TextBox 2"/>
            <p:cNvSpPr txBox="1"/>
            <p:nvPr/>
          </p:nvSpPr>
          <p:spPr>
            <a:xfrm>
              <a:off x="808528" y="84632"/>
              <a:ext cx="2216612" cy="5706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200" b="1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/>
                  <a:ea typeface="배달의민족 주아"/>
                </a:rPr>
                <a:t> 개발 및 구현</a:t>
              </a:r>
              <a:endParaRPr lang="ko-KR" altLang="en-US" sz="32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</a:endParaRPr>
            </a:p>
          </p:txBody>
        </p:sp>
        <p:sp>
          <p:nvSpPr>
            <p:cNvPr id="39" name="TextBox 4"/>
            <p:cNvSpPr txBox="1"/>
            <p:nvPr/>
          </p:nvSpPr>
          <p:spPr>
            <a:xfrm>
              <a:off x="292100" y="84722"/>
              <a:ext cx="799465" cy="33247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600" b="1">
                  <a:latin typeface="배달의민족 주아"/>
                  <a:ea typeface="배달의민족 주아"/>
                  <a:cs typeface="Times New Roman"/>
                </a:rPr>
                <a:t>Part 3</a:t>
              </a:r>
              <a:r>
                <a:rPr lang="en-US" altLang="ko-KR" sz="1200">
                  <a:latin typeface="배달의민족 주아"/>
                  <a:ea typeface="배달의민족 주아"/>
                  <a:cs typeface="Times New Roman"/>
                </a:rPr>
                <a:t> </a:t>
              </a:r>
              <a:endParaRPr lang="en-US" altLang="ko-KR" sz="1200">
                <a:latin typeface="배달의민족 주아"/>
                <a:ea typeface="배달의민족 주아"/>
                <a:cs typeface="Times New Roman"/>
              </a:endParaRPr>
            </a:p>
          </p:txBody>
        </p:sp>
      </p:grpSp>
      <p:sp>
        <p:nvSpPr>
          <p:cNvPr id="43" name=""/>
          <p:cNvSpPr/>
          <p:nvPr/>
        </p:nvSpPr>
        <p:spPr>
          <a:xfrm>
            <a:off x="6960102" y="4912313"/>
            <a:ext cx="4320540" cy="1109011"/>
          </a:xfrm>
          <a:prstGeom prst="rect">
            <a:avLst/>
          </a:prstGeom>
          <a:noFill/>
          <a:ln w="38100">
            <a:solidFill>
              <a:srgbClr val="b04d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TextBox 2"/>
          <p:cNvSpPr txBox="1"/>
          <p:nvPr/>
        </p:nvSpPr>
        <p:spPr>
          <a:xfrm>
            <a:off x="3661563" y="3426278"/>
            <a:ext cx="4274369" cy="638992"/>
          </a:xfrm>
          <a:prstGeom prst="rect">
            <a:avLst/>
          </a:prstGeom>
          <a:solidFill>
            <a:schemeClr val="lt1">
              <a:alpha val="90000"/>
            </a:schemeClr>
          </a:solidFill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008000"/>
                </a:solidFill>
              </a:rPr>
              <a:t>//</a:t>
            </a:r>
            <a:r>
              <a:rPr lang="ko-KR" altLang="en-US" b="1">
                <a:solidFill>
                  <a:srgbClr val="008000"/>
                </a:solidFill>
              </a:rPr>
              <a:t> 확인버튼 클릭시 이미지 문자 일치 여부</a:t>
            </a:r>
            <a:endParaRPr lang="ko-KR" altLang="en-US" b="1">
              <a:solidFill>
                <a:srgbClr val="008000"/>
              </a:solidFill>
            </a:endParaRPr>
          </a:p>
          <a:p>
            <a:pPr lvl="0" algn="r">
              <a:defRPr/>
            </a:pPr>
            <a:r>
              <a:rPr lang="en-US" altLang="ko-KR" b="1">
                <a:solidFill>
                  <a:srgbClr val="008000"/>
                </a:solidFill>
              </a:rPr>
              <a:t>CaptChaSubmit.jsp</a:t>
            </a:r>
            <a:endParaRPr lang="en-US" altLang="ko-KR" b="1">
              <a:solidFill>
                <a:srgbClr val="008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solidFill>
          <a:srgbClr val="d6d5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주아"/>
              <a:ea typeface="배달의민족 주아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-110"/>
          <a:stretch>
            <a:fillRect/>
          </a:stretch>
        </p:blipFill>
        <p:spPr>
          <a:xfrm>
            <a:off x="363188" y="1250794"/>
            <a:ext cx="5732030" cy="4626512"/>
          </a:xfrm>
          <a:prstGeom prst="rect">
            <a:avLst/>
          </a:prstGeom>
          <a:effectLst>
            <a:outerShdw blurRad="76200" dist="76200" dir="8100000" algn="ctr" rotWithShape="0">
              <a:srgbClr val="000000">
                <a:alpha val="50000"/>
              </a:srgbClr>
            </a:outerShdw>
            <a:softEdge rad="38100"/>
          </a:effectLst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095218" y="2291311"/>
            <a:ext cx="5818829" cy="4162067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  <a:softEdge rad="38100"/>
          </a:effectLst>
        </p:spPr>
      </p:pic>
      <p:sp>
        <p:nvSpPr>
          <p:cNvPr id="97" name="TextBox 34"/>
          <p:cNvSpPr txBox="1"/>
          <p:nvPr/>
        </p:nvSpPr>
        <p:spPr>
          <a:xfrm>
            <a:off x="2124921" y="663574"/>
            <a:ext cx="2081319" cy="2965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  <a:cs typeface="Times New Roman"/>
              </a:rPr>
              <a:t>코로나 확진 현황 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  <a:cs typeface="Times New Roman"/>
              </a:rPr>
              <a:t>/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  <a:cs typeface="Times New Roman"/>
              </a:rPr>
              <a:t> 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  <a:cs typeface="Times New Roman"/>
              </a:rPr>
              <a:t>D3.js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  <a:latin typeface="배달의민족 주아"/>
              <a:ea typeface="배달의민족 주아"/>
              <a:cs typeface="Times New Roman"/>
            </a:endParaRPr>
          </a:p>
        </p:txBody>
      </p:sp>
      <p:grpSp>
        <p:nvGrpSpPr>
          <p:cNvPr id="98" name=""/>
          <p:cNvGrpSpPr/>
          <p:nvPr/>
        </p:nvGrpSpPr>
        <p:grpSpPr>
          <a:xfrm rot="0">
            <a:off x="292100" y="84632"/>
            <a:ext cx="2733040" cy="570688"/>
            <a:chOff x="292100" y="84632"/>
            <a:chExt cx="2733040" cy="570688"/>
          </a:xfrm>
        </p:grpSpPr>
        <p:sp>
          <p:nvSpPr>
            <p:cNvPr id="99" name="TextBox 2"/>
            <p:cNvSpPr txBox="1"/>
            <p:nvPr/>
          </p:nvSpPr>
          <p:spPr>
            <a:xfrm>
              <a:off x="808528" y="84632"/>
              <a:ext cx="2216612" cy="5706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200" b="1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/>
                  <a:ea typeface="배달의민족 주아"/>
                </a:rPr>
                <a:t> 개발 및 구현</a:t>
              </a:r>
              <a:endParaRPr lang="ko-KR" altLang="en-US" sz="32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</a:endParaRPr>
            </a:p>
          </p:txBody>
        </p:sp>
        <p:sp>
          <p:nvSpPr>
            <p:cNvPr id="100" name="TextBox 4"/>
            <p:cNvSpPr txBox="1"/>
            <p:nvPr/>
          </p:nvSpPr>
          <p:spPr>
            <a:xfrm>
              <a:off x="292100" y="84722"/>
              <a:ext cx="799465" cy="33247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600" b="1">
                  <a:latin typeface="배달의민족 주아"/>
                  <a:ea typeface="배달의민족 주아"/>
                  <a:cs typeface="Times New Roman"/>
                </a:rPr>
                <a:t>Part 3</a:t>
              </a:r>
              <a:r>
                <a:rPr lang="en-US" altLang="ko-KR" sz="1200">
                  <a:latin typeface="배달의민족 주아"/>
                  <a:ea typeface="배달의민족 주아"/>
                  <a:cs typeface="Times New Roman"/>
                </a:rPr>
                <a:t> </a:t>
              </a:r>
              <a:endParaRPr lang="en-US" altLang="ko-KR" sz="1200">
                <a:latin typeface="배달의민족 주아"/>
                <a:ea typeface="배달의민족 주아"/>
                <a:cs typeface="Times New Roman"/>
              </a:endParaRPr>
            </a:p>
          </p:txBody>
        </p:sp>
      </p:grpSp>
      <p:sp>
        <p:nvSpPr>
          <p:cNvPr id="101" name="TextBox 2"/>
          <p:cNvSpPr txBox="1"/>
          <p:nvPr/>
        </p:nvSpPr>
        <p:spPr>
          <a:xfrm>
            <a:off x="6500264" y="1250794"/>
            <a:ext cx="5140430" cy="757076"/>
          </a:xfrm>
          <a:prstGeom prst="rect">
            <a:avLst/>
          </a:prstGeom>
          <a:solidFill>
            <a:schemeClr val="lt1">
              <a:alpha val="40000"/>
            </a:schemeClr>
          </a:solidFill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b="1">
                <a:solidFill>
                  <a:srgbClr val="008000"/>
                </a:solidFill>
              </a:rPr>
              <a:t>D3.js</a:t>
            </a:r>
            <a:r>
              <a:rPr lang="ko-KR" altLang="en-US" b="1">
                <a:solidFill>
                  <a:srgbClr val="008000"/>
                </a:solidFill>
              </a:rPr>
              <a:t>를 사용하여 그래프 생성하여 데이터 시각화</a:t>
            </a:r>
            <a:endParaRPr lang="ko-KR" altLang="en-US" b="1">
              <a:solidFill>
                <a:srgbClr val="008000"/>
              </a:solidFill>
            </a:endParaRPr>
          </a:p>
          <a:p>
            <a:pPr lvl="0" algn="ctr">
              <a:defRPr/>
            </a:pPr>
            <a:endParaRPr lang="ko-KR" altLang="en-US" sz="800" b="1">
              <a:solidFill>
                <a:srgbClr val="008000"/>
              </a:solidFill>
            </a:endParaRPr>
          </a:p>
          <a:p>
            <a:pPr lvl="0" algn="ctr">
              <a:defRPr/>
            </a:pPr>
            <a:r>
              <a:rPr lang="ko-KR" altLang="en-US" b="1">
                <a:solidFill>
                  <a:srgbClr val="008000"/>
                </a:solidFill>
              </a:rPr>
              <a:t>전체 확진자 현황 </a:t>
            </a:r>
            <a:r>
              <a:rPr lang="en-US" altLang="ko-KR" b="1">
                <a:solidFill>
                  <a:srgbClr val="008000"/>
                </a:solidFill>
              </a:rPr>
              <a:t>/</a:t>
            </a:r>
            <a:r>
              <a:rPr lang="ko-KR" altLang="en-US" b="1">
                <a:solidFill>
                  <a:srgbClr val="008000"/>
                </a:solidFill>
              </a:rPr>
              <a:t> 주간 확진자 현황  </a:t>
            </a:r>
            <a:endParaRPr lang="ko-KR" altLang="en-US" b="1">
              <a:solidFill>
                <a:srgbClr val="008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solidFill>
          <a:srgbClr val="d6d5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주아"/>
              <a:ea typeface="배달의민족 주아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4"/>
          <p:cNvSpPr txBox="1"/>
          <p:nvPr/>
        </p:nvSpPr>
        <p:spPr>
          <a:xfrm>
            <a:off x="2034423" y="655320"/>
            <a:ext cx="1800342" cy="2952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  <a:cs typeface="Times New Roman"/>
              </a:rPr>
              <a:t>국민의 소리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  <a:cs typeface="Times New Roman"/>
              </a:rPr>
              <a:t> (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  <a:cs typeface="Times New Roman"/>
              </a:rPr>
              <a:t>게시판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  <a:cs typeface="Times New Roman"/>
              </a:rPr>
              <a:t>)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  <a:latin typeface="배달의민족 주아"/>
              <a:ea typeface="배달의민족 주아"/>
              <a:cs typeface="Times New Roman"/>
            </a:endParaRPr>
          </a:p>
        </p:txBody>
      </p:sp>
      <p:grpSp>
        <p:nvGrpSpPr>
          <p:cNvPr id="37" name=""/>
          <p:cNvGrpSpPr/>
          <p:nvPr/>
        </p:nvGrpSpPr>
        <p:grpSpPr>
          <a:xfrm rot="0">
            <a:off x="292100" y="84632"/>
            <a:ext cx="2733040" cy="570688"/>
            <a:chOff x="292100" y="84632"/>
            <a:chExt cx="2733040" cy="570688"/>
          </a:xfrm>
        </p:grpSpPr>
        <p:sp>
          <p:nvSpPr>
            <p:cNvPr id="38" name="TextBox 2"/>
            <p:cNvSpPr txBox="1"/>
            <p:nvPr/>
          </p:nvSpPr>
          <p:spPr>
            <a:xfrm>
              <a:off x="808528" y="84632"/>
              <a:ext cx="2216612" cy="5706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200" b="1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/>
                  <a:ea typeface="배달의민족 주아"/>
                </a:rPr>
                <a:t> 개발 및 구현</a:t>
              </a:r>
              <a:endParaRPr lang="ko-KR" altLang="en-US" sz="32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</a:endParaRPr>
            </a:p>
          </p:txBody>
        </p:sp>
        <p:sp>
          <p:nvSpPr>
            <p:cNvPr id="39" name="TextBox 4"/>
            <p:cNvSpPr txBox="1"/>
            <p:nvPr/>
          </p:nvSpPr>
          <p:spPr>
            <a:xfrm>
              <a:off x="292100" y="84722"/>
              <a:ext cx="799465" cy="33247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600" b="1">
                  <a:latin typeface="배달의민족 주아"/>
                  <a:ea typeface="배달의민족 주아"/>
                  <a:cs typeface="Times New Roman"/>
                </a:rPr>
                <a:t>Part 3</a:t>
              </a:r>
              <a:r>
                <a:rPr lang="en-US" altLang="ko-KR" sz="1200">
                  <a:latin typeface="배달의민족 주아"/>
                  <a:ea typeface="배달의민족 주아"/>
                  <a:cs typeface="Times New Roman"/>
                </a:rPr>
                <a:t> </a:t>
              </a:r>
              <a:endParaRPr lang="en-US" altLang="ko-KR" sz="1200">
                <a:latin typeface="배달의민족 주아"/>
                <a:ea typeface="배달의민족 주아"/>
                <a:cs typeface="Times New Roman"/>
              </a:endParaRPr>
            </a:p>
          </p:txBody>
        </p:sp>
      </p:grpSp>
      <p:pic>
        <p:nvPicPr>
          <p:cNvPr id="43" name=""/>
          <p:cNvPicPr>
            <a:picLocks noChangeAspect="1"/>
          </p:cNvPicPr>
          <p:nvPr/>
        </p:nvPicPr>
        <p:blipFill rotWithShape="1">
          <a:blip r:embed="rId2"/>
          <a:srcRect t="3980" b="12620"/>
          <a:stretch>
            <a:fillRect/>
          </a:stretch>
        </p:blipFill>
        <p:spPr>
          <a:xfrm>
            <a:off x="152402" y="1968674"/>
            <a:ext cx="8379733" cy="4813445"/>
          </a:xfrm>
          <a:prstGeom prst="rect">
            <a:avLst/>
          </a:prstGeom>
          <a:effectLst>
            <a:outerShdw blurRad="76200" dist="76200" dir="8100000" algn="ctr" rotWithShape="0">
              <a:srgbClr val="000000">
                <a:alpha val="50000"/>
              </a:srgbClr>
            </a:outerShdw>
            <a:softEdge rad="38100"/>
          </a:effectLst>
        </p:spPr>
      </p:pic>
      <p:pic>
        <p:nvPicPr>
          <p:cNvPr id="4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31668" y="1521608"/>
            <a:ext cx="8565782" cy="447065"/>
          </a:xfrm>
          <a:prstGeom prst="rect">
            <a:avLst/>
          </a:prstGeom>
          <a:effectLst>
            <a:outerShdw blurRad="76200" dist="76200" dir="8100000" algn="ctr" rotWithShape="0">
              <a:srgbClr val="000000">
                <a:alpha val="50000"/>
              </a:srgbClr>
            </a:outerShdw>
            <a:softEdge rad="63500"/>
          </a:effectLst>
        </p:spPr>
      </p:pic>
      <p:pic>
        <p:nvPicPr>
          <p:cNvPr id="4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89769" y="2835634"/>
            <a:ext cx="5902231" cy="1889527"/>
          </a:xfrm>
          <a:prstGeom prst="rect">
            <a:avLst/>
          </a:prstGeom>
          <a:effectLst>
            <a:outerShdw blurRad="76200" dist="76200" dir="8100000" algn="ctr" rotWithShape="0">
              <a:srgbClr val="000000">
                <a:alpha val="50000"/>
              </a:srgbClr>
            </a:outerShdw>
            <a:softEdge rad="38100"/>
          </a:effectLst>
        </p:spPr>
      </p:pic>
      <p:sp>
        <p:nvSpPr>
          <p:cNvPr id="48" name="TextBox 3"/>
          <p:cNvSpPr txBox="1"/>
          <p:nvPr/>
        </p:nvSpPr>
        <p:spPr>
          <a:xfrm>
            <a:off x="3575264" y="1156705"/>
            <a:ext cx="6481230" cy="365390"/>
          </a:xfrm>
          <a:prstGeom prst="rect">
            <a:avLst/>
          </a:prstGeom>
          <a:solidFill>
            <a:schemeClr val="lt1">
              <a:alpha val="29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008000"/>
                </a:solidFill>
              </a:rPr>
              <a:t>사용자 로그인시 </a:t>
            </a:r>
            <a:r>
              <a:rPr lang="en-US" altLang="ko-KR" b="1">
                <a:solidFill>
                  <a:srgbClr val="008000"/>
                </a:solidFill>
              </a:rPr>
              <a:t>Session</a:t>
            </a:r>
            <a:r>
              <a:rPr lang="ko-KR" altLang="en-US" b="1">
                <a:solidFill>
                  <a:srgbClr val="008000"/>
                </a:solidFill>
              </a:rPr>
              <a:t>객체에 저장된 </a:t>
            </a:r>
            <a:r>
              <a:rPr lang="en-US" altLang="ko-KR" b="1">
                <a:solidFill>
                  <a:srgbClr val="008000"/>
                </a:solidFill>
              </a:rPr>
              <a:t>ID </a:t>
            </a:r>
            <a:r>
              <a:rPr lang="ko-KR" altLang="en-US" b="1">
                <a:solidFill>
                  <a:srgbClr val="008000"/>
                </a:solidFill>
              </a:rPr>
              <a:t>정보 불러오기</a:t>
            </a:r>
            <a:endParaRPr lang="ko-KR" altLang="en-US" b="1">
              <a:solidFill>
                <a:srgbClr val="008000"/>
              </a:solidFill>
            </a:endParaRPr>
          </a:p>
        </p:txBody>
      </p:sp>
      <p:sp>
        <p:nvSpPr>
          <p:cNvPr id="49" name="TextBox 3"/>
          <p:cNvSpPr txBox="1"/>
          <p:nvPr/>
        </p:nvSpPr>
        <p:spPr>
          <a:xfrm>
            <a:off x="6500264" y="2104942"/>
            <a:ext cx="5497186" cy="1026878"/>
          </a:xfrm>
          <a:prstGeom prst="rect">
            <a:avLst/>
          </a:prstGeom>
          <a:solidFill>
            <a:schemeClr val="lt1">
              <a:alpha val="69000"/>
            </a:schemeClr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>
                <a:solidFill>
                  <a:srgbClr val="008000"/>
                </a:solidFill>
              </a:rPr>
              <a:t>로그인 수행하지 않을 시 </a:t>
            </a:r>
            <a:endParaRPr lang="en-US" altLang="ko-KR" b="1">
              <a:solidFill>
                <a:srgbClr val="008000"/>
              </a:solidFill>
            </a:endParaRPr>
          </a:p>
          <a:p>
            <a:pPr lvl="0" algn="ctr">
              <a:defRPr/>
            </a:pPr>
            <a:r>
              <a:rPr lang="en-US" altLang="ko-KR" b="1">
                <a:solidFill>
                  <a:srgbClr val="008000"/>
                </a:solidFill>
              </a:rPr>
              <a:t>Session</a:t>
            </a:r>
            <a:r>
              <a:rPr lang="ko-KR" altLang="en-US" b="1">
                <a:solidFill>
                  <a:srgbClr val="008000"/>
                </a:solidFill>
              </a:rPr>
              <a:t>객체에 저장된 </a:t>
            </a:r>
            <a:r>
              <a:rPr lang="en-US" altLang="ko-KR" b="1">
                <a:solidFill>
                  <a:srgbClr val="008000"/>
                </a:solidFill>
              </a:rPr>
              <a:t>ID </a:t>
            </a:r>
            <a:r>
              <a:rPr lang="ko-KR" altLang="en-US" b="1">
                <a:solidFill>
                  <a:srgbClr val="008000"/>
                </a:solidFill>
              </a:rPr>
              <a:t>없으므로</a:t>
            </a:r>
            <a:endParaRPr lang="ko-KR" altLang="en-US" b="1">
              <a:solidFill>
                <a:srgbClr val="008000"/>
              </a:solidFill>
            </a:endParaRPr>
          </a:p>
          <a:p>
            <a:pPr lvl="0" algn="ctr">
              <a:defRPr/>
            </a:pPr>
            <a:endParaRPr lang="ko-KR" altLang="en-US" sz="800" b="1">
              <a:solidFill>
                <a:srgbClr val="008000"/>
              </a:solidFill>
            </a:endParaRPr>
          </a:p>
          <a:p>
            <a:pPr lvl="0" algn="ctr">
              <a:defRPr/>
            </a:pPr>
            <a:r>
              <a:rPr lang="ko-KR" altLang="en-US" b="1">
                <a:solidFill>
                  <a:srgbClr val="008000"/>
                </a:solidFill>
              </a:rPr>
              <a:t>로그인 필요함을 </a:t>
            </a:r>
            <a:r>
              <a:rPr lang="en-US" altLang="ko-KR" b="1">
                <a:solidFill>
                  <a:srgbClr val="008000"/>
                </a:solidFill>
              </a:rPr>
              <a:t>SweetAlert</a:t>
            </a:r>
            <a:r>
              <a:rPr lang="ko-KR" altLang="en-US" b="1">
                <a:solidFill>
                  <a:srgbClr val="008000"/>
                </a:solidFill>
              </a:rPr>
              <a:t>창으로 사용자에게 알림  </a:t>
            </a:r>
            <a:endParaRPr lang="ko-KR" altLang="en-US" b="1">
              <a:solidFill>
                <a:srgbClr val="008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solidFill>
          <a:srgbClr val="d6d5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주아"/>
              <a:ea typeface="배달의민족 주아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4"/>
          <p:cNvSpPr txBox="1"/>
          <p:nvPr/>
        </p:nvSpPr>
        <p:spPr>
          <a:xfrm>
            <a:off x="2034423" y="655320"/>
            <a:ext cx="1800342" cy="2952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  <a:cs typeface="Times New Roman"/>
              </a:rPr>
              <a:t>국민의 소리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  <a:cs typeface="Times New Roman"/>
              </a:rPr>
              <a:t> (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  <a:cs typeface="Times New Roman"/>
              </a:rPr>
              <a:t>게시판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  <a:cs typeface="Times New Roman"/>
              </a:rPr>
              <a:t>)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  <a:latin typeface="배달의민족 주아"/>
              <a:ea typeface="배달의민족 주아"/>
              <a:cs typeface="Times New Roman"/>
            </a:endParaRPr>
          </a:p>
        </p:txBody>
      </p:sp>
      <p:grpSp>
        <p:nvGrpSpPr>
          <p:cNvPr id="37" name=""/>
          <p:cNvGrpSpPr/>
          <p:nvPr/>
        </p:nvGrpSpPr>
        <p:grpSpPr>
          <a:xfrm rot="0">
            <a:off x="292100" y="84632"/>
            <a:ext cx="2733040" cy="570688"/>
            <a:chOff x="292100" y="84632"/>
            <a:chExt cx="2733040" cy="570688"/>
          </a:xfrm>
        </p:grpSpPr>
        <p:sp>
          <p:nvSpPr>
            <p:cNvPr id="38" name="TextBox 2"/>
            <p:cNvSpPr txBox="1"/>
            <p:nvPr/>
          </p:nvSpPr>
          <p:spPr>
            <a:xfrm>
              <a:off x="808528" y="84632"/>
              <a:ext cx="2216612" cy="5706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200" b="1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/>
                  <a:ea typeface="배달의민족 주아"/>
                </a:rPr>
                <a:t> 개발 및 구현</a:t>
              </a:r>
              <a:endParaRPr lang="ko-KR" altLang="en-US" sz="32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</a:endParaRPr>
            </a:p>
          </p:txBody>
        </p:sp>
        <p:sp>
          <p:nvSpPr>
            <p:cNvPr id="39" name="TextBox 4"/>
            <p:cNvSpPr txBox="1"/>
            <p:nvPr/>
          </p:nvSpPr>
          <p:spPr>
            <a:xfrm>
              <a:off x="292100" y="84722"/>
              <a:ext cx="799465" cy="33247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600" b="1">
                  <a:latin typeface="배달의민족 주아"/>
                  <a:ea typeface="배달의민족 주아"/>
                  <a:cs typeface="Times New Roman"/>
                </a:rPr>
                <a:t>Part 3</a:t>
              </a:r>
              <a:r>
                <a:rPr lang="en-US" altLang="ko-KR" sz="1200">
                  <a:latin typeface="배달의민족 주아"/>
                  <a:ea typeface="배달의민족 주아"/>
                  <a:cs typeface="Times New Roman"/>
                </a:rPr>
                <a:t> </a:t>
              </a:r>
              <a:endParaRPr lang="en-US" altLang="ko-KR" sz="1200">
                <a:latin typeface="배달의민족 주아"/>
                <a:ea typeface="배달의민족 주아"/>
                <a:cs typeface="Times New Roman"/>
              </a:endParaRPr>
            </a:p>
          </p:txBody>
        </p:sp>
      </p:grpSp>
      <p:pic>
        <p:nvPicPr>
          <p:cNvPr id="5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201" y="2564892"/>
            <a:ext cx="7233883" cy="4176522"/>
          </a:xfrm>
          <a:prstGeom prst="rect">
            <a:avLst/>
          </a:prstGeom>
          <a:effectLst>
            <a:outerShdw blurRad="76200" dist="76200" dir="8100000" algn="ctr" rotWithShape="0">
              <a:srgbClr val="000000">
                <a:alpha val="50000"/>
              </a:srgbClr>
            </a:outerShdw>
            <a:softEdge rad="38100"/>
          </a:effectLst>
        </p:spPr>
      </p:pic>
      <p:pic>
        <p:nvPicPr>
          <p:cNvPr id="54" name=""/>
          <p:cNvPicPr>
            <a:picLocks noChangeAspect="1"/>
          </p:cNvPicPr>
          <p:nvPr/>
        </p:nvPicPr>
        <p:blipFill rotWithShape="1">
          <a:blip r:embed="rId3"/>
          <a:srcRect r="35030"/>
          <a:stretch>
            <a:fillRect/>
          </a:stretch>
        </p:blipFill>
        <p:spPr>
          <a:xfrm>
            <a:off x="6960108" y="3049554"/>
            <a:ext cx="4896612" cy="3467092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  <a:softEdge rad="12700"/>
          </a:effectLst>
        </p:spPr>
      </p:pic>
      <p:pic>
        <p:nvPicPr>
          <p:cNvPr id="5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20328" y="1196721"/>
            <a:ext cx="7020871" cy="1737270"/>
          </a:xfrm>
          <a:prstGeom prst="rect">
            <a:avLst/>
          </a:prstGeom>
          <a:effectLst>
            <a:outerShdw blurRad="76200" dist="76200" dir="8100000" algn="ctr" rotWithShape="0">
              <a:srgbClr val="000000">
                <a:alpha val="50000"/>
              </a:srgbClr>
            </a:outerShdw>
            <a:softEdge rad="38100"/>
          </a:effectLst>
        </p:spPr>
      </p:pic>
      <p:sp>
        <p:nvSpPr>
          <p:cNvPr id="56" name=""/>
          <p:cNvSpPr/>
          <p:nvPr/>
        </p:nvSpPr>
        <p:spPr>
          <a:xfrm>
            <a:off x="5087874" y="1777320"/>
            <a:ext cx="1800225" cy="288036"/>
          </a:xfrm>
          <a:prstGeom prst="rect">
            <a:avLst/>
          </a:prstGeom>
          <a:noFill/>
          <a:ln w="38100">
            <a:solidFill>
              <a:srgbClr val="b04d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7" name=""/>
          <p:cNvSpPr/>
          <p:nvPr/>
        </p:nvSpPr>
        <p:spPr>
          <a:xfrm>
            <a:off x="6955636" y="3034231"/>
            <a:ext cx="4901083" cy="3482416"/>
          </a:xfrm>
          <a:prstGeom prst="rect">
            <a:avLst/>
          </a:prstGeom>
          <a:noFill/>
          <a:ln w="38100">
            <a:solidFill>
              <a:srgbClr val="b04d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8" name="TextBox 3"/>
          <p:cNvSpPr txBox="1"/>
          <p:nvPr/>
        </p:nvSpPr>
        <p:spPr>
          <a:xfrm>
            <a:off x="8089018" y="977897"/>
            <a:ext cx="3767702" cy="18872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b="1">
                <a:solidFill>
                  <a:srgbClr val="008000"/>
                </a:solidFill>
              </a:rPr>
              <a:t>JSP </a:t>
            </a:r>
            <a:r>
              <a:rPr lang="ko-KR" altLang="en-US" b="1">
                <a:solidFill>
                  <a:srgbClr val="008000"/>
                </a:solidFill>
              </a:rPr>
              <a:t>내장 객체</a:t>
            </a:r>
            <a:r>
              <a:rPr lang="en-US" altLang="ko-KR" b="1">
                <a:solidFill>
                  <a:srgbClr val="008000"/>
                </a:solidFill>
              </a:rPr>
              <a:t>(request)</a:t>
            </a:r>
            <a:r>
              <a:rPr lang="ko-KR" altLang="en-US" b="1">
                <a:solidFill>
                  <a:srgbClr val="008000"/>
                </a:solidFill>
              </a:rPr>
              <a:t>의 메소드</a:t>
            </a:r>
            <a:endParaRPr lang="ko-KR" altLang="en-US" b="1">
              <a:solidFill>
                <a:srgbClr val="008000"/>
              </a:solidFill>
            </a:endParaRPr>
          </a:p>
          <a:p>
            <a:pPr lvl="0" algn="ctr">
              <a:defRPr/>
            </a:pPr>
            <a:r>
              <a:rPr lang="ko-KR" altLang="en-US" b="1">
                <a:solidFill>
                  <a:srgbClr val="008000"/>
                </a:solidFill>
              </a:rPr>
              <a:t>http 요청 파라미터의 값 </a:t>
            </a:r>
            <a:endParaRPr lang="en-US" altLang="ko-KR" b="1">
              <a:solidFill>
                <a:srgbClr val="008000"/>
              </a:solidFill>
            </a:endParaRPr>
          </a:p>
          <a:p>
            <a:pPr lvl="0" algn="ctr">
              <a:defRPr/>
            </a:pPr>
            <a:r>
              <a:rPr lang="en-US" altLang="ko-KR" b="1">
                <a:solidFill>
                  <a:srgbClr val="008000"/>
                </a:solidFill>
              </a:rPr>
              <a:t>num(</a:t>
            </a:r>
            <a:r>
              <a:rPr lang="ko-KR" altLang="en-US" b="1">
                <a:solidFill>
                  <a:srgbClr val="008000"/>
                </a:solidFill>
              </a:rPr>
              <a:t>게시글 번호</a:t>
            </a:r>
            <a:r>
              <a:rPr lang="en-US" altLang="ko-KR" b="1">
                <a:solidFill>
                  <a:srgbClr val="008000"/>
                </a:solidFill>
              </a:rPr>
              <a:t>)</a:t>
            </a:r>
            <a:r>
              <a:rPr lang="ko-KR" altLang="en-US" b="1">
                <a:solidFill>
                  <a:srgbClr val="008000"/>
                </a:solidFill>
              </a:rPr>
              <a:t>을 구함</a:t>
            </a:r>
            <a:endParaRPr lang="ko-KR" altLang="en-US" b="1">
              <a:solidFill>
                <a:srgbClr val="008000"/>
              </a:solidFill>
            </a:endParaRPr>
          </a:p>
          <a:p>
            <a:pPr lvl="0" algn="ctr">
              <a:defRPr/>
            </a:pPr>
            <a:endParaRPr lang="ko-KR" altLang="en-US" sz="1000" b="1">
              <a:solidFill>
                <a:srgbClr val="008000"/>
              </a:solidFill>
            </a:endParaRPr>
          </a:p>
          <a:p>
            <a:pPr lvl="0" algn="ctr">
              <a:defRPr/>
            </a:pPr>
            <a:r>
              <a:rPr lang="ko-KR" altLang="en-US" b="1">
                <a:solidFill>
                  <a:srgbClr val="008000"/>
                </a:solidFill>
              </a:rPr>
              <a:t>요청받은 </a:t>
            </a:r>
            <a:r>
              <a:rPr lang="en-US" altLang="ko-KR" b="1">
                <a:solidFill>
                  <a:srgbClr val="008000"/>
                </a:solidFill>
              </a:rPr>
              <a:t>num</a:t>
            </a:r>
            <a:r>
              <a:rPr lang="ko-KR" altLang="en-US" b="1">
                <a:solidFill>
                  <a:srgbClr val="008000"/>
                </a:solidFill>
              </a:rPr>
              <a:t>을 </a:t>
            </a:r>
            <a:r>
              <a:rPr lang="en-US" altLang="ko-KR" b="1">
                <a:solidFill>
                  <a:srgbClr val="008000"/>
                </a:solidFill>
              </a:rPr>
              <a:t>PostingRead</a:t>
            </a:r>
            <a:r>
              <a:rPr lang="ko-KR" altLang="en-US" b="1">
                <a:solidFill>
                  <a:srgbClr val="008000"/>
                </a:solidFill>
              </a:rPr>
              <a:t>의 </a:t>
            </a:r>
            <a:endParaRPr lang="en-US" altLang="ko-KR" b="1">
              <a:solidFill>
                <a:srgbClr val="008000"/>
              </a:solidFill>
            </a:endParaRPr>
          </a:p>
          <a:p>
            <a:pPr lvl="0" algn="ctr">
              <a:defRPr/>
            </a:pPr>
            <a:r>
              <a:rPr lang="en-US" altLang="ko-KR" b="1">
                <a:solidFill>
                  <a:srgbClr val="008000"/>
                </a:solidFill>
              </a:rPr>
              <a:t>Read </a:t>
            </a:r>
            <a:r>
              <a:rPr lang="ko-KR" altLang="en-US" b="1">
                <a:solidFill>
                  <a:srgbClr val="008000"/>
                </a:solidFill>
              </a:rPr>
              <a:t>메소드에 매개변수로 전달</a:t>
            </a:r>
            <a:r>
              <a:rPr lang="en-US" altLang="ko-KR" b="1">
                <a:solidFill>
                  <a:srgbClr val="008000"/>
                </a:solidFill>
              </a:rPr>
              <a:t>,</a:t>
            </a:r>
            <a:r>
              <a:rPr lang="ko-KR" altLang="en-US" b="1">
                <a:solidFill>
                  <a:srgbClr val="008000"/>
                </a:solidFill>
              </a:rPr>
              <a:t> </a:t>
            </a:r>
            <a:endParaRPr lang="ko-KR" altLang="en-US" b="1">
              <a:solidFill>
                <a:srgbClr val="008000"/>
              </a:solidFill>
            </a:endParaRPr>
          </a:p>
          <a:p>
            <a:pPr lvl="0" algn="ctr">
              <a:defRPr/>
            </a:pPr>
            <a:r>
              <a:rPr lang="en-US" altLang="ko-KR" b="1">
                <a:solidFill>
                  <a:srgbClr val="008000"/>
                </a:solidFill>
              </a:rPr>
              <a:t>DB</a:t>
            </a:r>
            <a:r>
              <a:rPr lang="ko-KR" altLang="en-US" b="1">
                <a:solidFill>
                  <a:srgbClr val="008000"/>
                </a:solidFill>
              </a:rPr>
              <a:t>에 저장된 해당 게시글을 요청</a:t>
            </a:r>
            <a:endParaRPr lang="ko-KR" altLang="en-US" b="1">
              <a:solidFill>
                <a:srgbClr val="008000"/>
              </a:solidFill>
            </a:endParaRPr>
          </a:p>
        </p:txBody>
      </p:sp>
      <p:sp>
        <p:nvSpPr>
          <p:cNvPr id="59" name=""/>
          <p:cNvSpPr/>
          <p:nvPr/>
        </p:nvSpPr>
        <p:spPr>
          <a:xfrm>
            <a:off x="4174991" y="1428486"/>
            <a:ext cx="3634779" cy="288036"/>
          </a:xfrm>
          <a:prstGeom prst="rect">
            <a:avLst/>
          </a:prstGeom>
          <a:noFill/>
          <a:ln w="38100">
            <a:solidFill>
              <a:srgbClr val="b04d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solidFill>
          <a:srgbClr val="d6d5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주아"/>
              <a:ea typeface="배달의민족 주아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4"/>
          <p:cNvSpPr txBox="1"/>
          <p:nvPr/>
        </p:nvSpPr>
        <p:spPr>
          <a:xfrm>
            <a:off x="2034423" y="655320"/>
            <a:ext cx="1800342" cy="2952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  <a:cs typeface="Times New Roman"/>
              </a:rPr>
              <a:t>국민의 소리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  <a:cs typeface="Times New Roman"/>
              </a:rPr>
              <a:t> (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  <a:cs typeface="Times New Roman"/>
              </a:rPr>
              <a:t>게시판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  <a:cs typeface="Times New Roman"/>
              </a:rPr>
              <a:t>)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  <a:latin typeface="배달의민족 주아"/>
              <a:ea typeface="배달의민족 주아"/>
              <a:cs typeface="Times New Roman"/>
            </a:endParaRPr>
          </a:p>
        </p:txBody>
      </p:sp>
      <p:grpSp>
        <p:nvGrpSpPr>
          <p:cNvPr id="37" name=""/>
          <p:cNvGrpSpPr/>
          <p:nvPr/>
        </p:nvGrpSpPr>
        <p:grpSpPr>
          <a:xfrm rot="0">
            <a:off x="292100" y="84632"/>
            <a:ext cx="2733040" cy="570688"/>
            <a:chOff x="292100" y="84632"/>
            <a:chExt cx="2733040" cy="570688"/>
          </a:xfrm>
        </p:grpSpPr>
        <p:sp>
          <p:nvSpPr>
            <p:cNvPr id="38" name="TextBox 2"/>
            <p:cNvSpPr txBox="1"/>
            <p:nvPr/>
          </p:nvSpPr>
          <p:spPr>
            <a:xfrm>
              <a:off x="808528" y="84632"/>
              <a:ext cx="2216612" cy="5706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200" b="1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/>
                  <a:ea typeface="배달의민족 주아"/>
                </a:rPr>
                <a:t> 개발 및 구현</a:t>
              </a:r>
              <a:endParaRPr lang="ko-KR" altLang="en-US" sz="32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</a:endParaRPr>
            </a:p>
          </p:txBody>
        </p:sp>
        <p:sp>
          <p:nvSpPr>
            <p:cNvPr id="39" name="TextBox 4"/>
            <p:cNvSpPr txBox="1"/>
            <p:nvPr/>
          </p:nvSpPr>
          <p:spPr>
            <a:xfrm>
              <a:off x="292100" y="84722"/>
              <a:ext cx="799465" cy="33247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600" b="1">
                  <a:latin typeface="배달의민족 주아"/>
                  <a:ea typeface="배달의민족 주아"/>
                  <a:cs typeface="Times New Roman"/>
                </a:rPr>
                <a:t>Part 3</a:t>
              </a:r>
              <a:r>
                <a:rPr lang="en-US" altLang="ko-KR" sz="1200">
                  <a:latin typeface="배달의민족 주아"/>
                  <a:ea typeface="배달의민족 주아"/>
                  <a:cs typeface="Times New Roman"/>
                </a:rPr>
                <a:t> </a:t>
              </a:r>
              <a:endParaRPr lang="en-US" altLang="ko-KR" sz="1200">
                <a:latin typeface="배달의민족 주아"/>
                <a:ea typeface="배달의민족 주아"/>
                <a:cs typeface="Times New Roman"/>
              </a:endParaRPr>
            </a:p>
          </p:txBody>
        </p:sp>
      </p:grpSp>
      <p:pic>
        <p:nvPicPr>
          <p:cNvPr id="5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2100" y="1434718"/>
            <a:ext cx="8817218" cy="5090668"/>
          </a:xfrm>
          <a:prstGeom prst="rect">
            <a:avLst/>
          </a:prstGeom>
          <a:effectLst>
            <a:outerShdw blurRad="76200" dist="76200" dir="8100000" algn="ctr" rotWithShape="0">
              <a:srgbClr val="000000">
                <a:alpha val="50000"/>
              </a:srgbClr>
            </a:outerShdw>
            <a:softEdge rad="38100"/>
          </a:effectLst>
        </p:spPr>
      </p:pic>
      <p:pic>
        <p:nvPicPr>
          <p:cNvPr id="61" name=""/>
          <p:cNvPicPr>
            <a:picLocks noChangeAspect="1"/>
          </p:cNvPicPr>
          <p:nvPr/>
        </p:nvPicPr>
        <p:blipFill rotWithShape="1">
          <a:blip r:embed="rId3"/>
          <a:srcRect l="28210" t="47050" r="30040" b="6550"/>
          <a:stretch>
            <a:fillRect/>
          </a:stretch>
        </p:blipFill>
        <p:spPr>
          <a:xfrm>
            <a:off x="3520784" y="3717036"/>
            <a:ext cx="2721989" cy="1578753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  <a:softEdge rad="38100"/>
          </a:effectLst>
        </p:spPr>
      </p:pic>
      <p:sp>
        <p:nvSpPr>
          <p:cNvPr id="62" name=""/>
          <p:cNvSpPr/>
          <p:nvPr/>
        </p:nvSpPr>
        <p:spPr>
          <a:xfrm>
            <a:off x="7724537" y="3980052"/>
            <a:ext cx="1397269" cy="517298"/>
          </a:xfrm>
          <a:prstGeom prst="rect">
            <a:avLst/>
          </a:prstGeom>
          <a:noFill/>
          <a:ln w="38100">
            <a:solidFill>
              <a:srgbClr val="b04d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3" name=""/>
          <p:cNvSpPr/>
          <p:nvPr/>
        </p:nvSpPr>
        <p:spPr>
          <a:xfrm>
            <a:off x="8572966" y="5661279"/>
            <a:ext cx="403395" cy="720090"/>
          </a:xfrm>
          <a:prstGeom prst="rect">
            <a:avLst/>
          </a:prstGeom>
          <a:noFill/>
          <a:ln w="38100">
            <a:solidFill>
              <a:srgbClr val="b04d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4" name=""/>
          <p:cNvSpPr/>
          <p:nvPr/>
        </p:nvSpPr>
        <p:spPr>
          <a:xfrm>
            <a:off x="3520784" y="3717036"/>
            <a:ext cx="2721989" cy="157875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5" name=""/>
          <p:cNvSpPr/>
          <p:nvPr/>
        </p:nvSpPr>
        <p:spPr>
          <a:xfrm>
            <a:off x="8572965" y="5295790"/>
            <a:ext cx="548841" cy="23368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520784" y="1124712"/>
            <a:ext cx="8277470" cy="1080135"/>
          </a:xfrm>
          <a:prstGeom prst="rect">
            <a:avLst/>
          </a:prstGeom>
          <a:effectLst>
            <a:outerShdw blurRad="76200" dist="76200" dir="8100000" algn="ctr" rotWithShape="0">
              <a:srgbClr val="000000">
                <a:alpha val="50000"/>
              </a:srgbClr>
            </a:outerShdw>
            <a:softEdge rad="38100"/>
          </a:effectLst>
        </p:spPr>
      </p:pic>
      <p:sp>
        <p:nvSpPr>
          <p:cNvPr id="67" name=""/>
          <p:cNvSpPr/>
          <p:nvPr/>
        </p:nvSpPr>
        <p:spPr>
          <a:xfrm>
            <a:off x="3520784" y="1124712"/>
            <a:ext cx="3367315" cy="228942"/>
          </a:xfrm>
          <a:prstGeom prst="rect">
            <a:avLst/>
          </a:prstGeom>
          <a:noFill/>
          <a:ln w="38100">
            <a:solidFill>
              <a:srgbClr val="b04d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8" name="TextBox 3"/>
          <p:cNvSpPr txBox="1"/>
          <p:nvPr/>
        </p:nvSpPr>
        <p:spPr>
          <a:xfrm>
            <a:off x="6339182" y="2852928"/>
            <a:ext cx="5852818" cy="393192"/>
          </a:xfrm>
          <a:prstGeom prst="rect">
            <a:avLst/>
          </a:prstGeom>
          <a:solidFill>
            <a:schemeClr val="lt1">
              <a:alpha val="22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rgbClr val="008000"/>
                </a:solidFill>
              </a:rPr>
              <a:t>로그인 </a:t>
            </a:r>
            <a:r>
              <a:rPr lang="en-US" altLang="ko-KR" sz="2000" b="1">
                <a:solidFill>
                  <a:srgbClr val="008000"/>
                </a:solidFill>
              </a:rPr>
              <a:t>ID</a:t>
            </a:r>
            <a:r>
              <a:rPr lang="ko-KR" altLang="en-US" sz="2000" b="1">
                <a:solidFill>
                  <a:srgbClr val="008000"/>
                </a:solidFill>
              </a:rPr>
              <a:t>와 작성자 동일 시 게시글 수정 </a:t>
            </a:r>
            <a:r>
              <a:rPr lang="en-US" altLang="ko-KR" sz="2000" b="1">
                <a:solidFill>
                  <a:srgbClr val="008000"/>
                </a:solidFill>
              </a:rPr>
              <a:t>/</a:t>
            </a:r>
            <a:r>
              <a:rPr lang="ko-KR" altLang="en-US" sz="2000" b="1">
                <a:solidFill>
                  <a:srgbClr val="008000"/>
                </a:solidFill>
              </a:rPr>
              <a:t> 삭제 가능</a:t>
            </a:r>
            <a:endParaRPr lang="ko-KR" altLang="en-US" sz="2000" b="1">
              <a:solidFill>
                <a:srgbClr val="008000"/>
              </a:solidFill>
            </a:endParaRPr>
          </a:p>
        </p:txBody>
      </p:sp>
      <p:sp>
        <p:nvSpPr>
          <p:cNvPr id="69" name="TextBox 3"/>
          <p:cNvSpPr txBox="1"/>
          <p:nvPr/>
        </p:nvSpPr>
        <p:spPr>
          <a:xfrm>
            <a:off x="6424429" y="4648581"/>
            <a:ext cx="2684889" cy="364617"/>
          </a:xfrm>
          <a:prstGeom prst="rect">
            <a:avLst/>
          </a:prstGeom>
          <a:solidFill>
            <a:schemeClr val="lt1">
              <a:alpha val="22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008000"/>
                </a:solidFill>
              </a:rPr>
              <a:t>게시글에 대한 댓글 입력</a:t>
            </a:r>
            <a:endParaRPr lang="ko-KR" altLang="en-US" b="1">
              <a:solidFill>
                <a:srgbClr val="008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solidFill>
          <a:srgbClr val="d6d5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주아"/>
              <a:ea typeface="배달의민족 주아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4"/>
          <p:cNvSpPr txBox="1"/>
          <p:nvPr/>
        </p:nvSpPr>
        <p:spPr>
          <a:xfrm>
            <a:off x="2034423" y="655320"/>
            <a:ext cx="2533767" cy="2952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  <a:cs typeface="Times New Roman"/>
              </a:rPr>
              <a:t>백신 예방 접종 센터 정보 제공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배달의민족 주아"/>
              <a:ea typeface="배달의민족 주아"/>
              <a:cs typeface="Times New Roman"/>
            </a:endParaRPr>
          </a:p>
        </p:txBody>
      </p:sp>
      <p:grpSp>
        <p:nvGrpSpPr>
          <p:cNvPr id="37" name=""/>
          <p:cNvGrpSpPr/>
          <p:nvPr/>
        </p:nvGrpSpPr>
        <p:grpSpPr>
          <a:xfrm rot="0">
            <a:off x="292100" y="84632"/>
            <a:ext cx="2733040" cy="570688"/>
            <a:chOff x="292100" y="84632"/>
            <a:chExt cx="2733040" cy="570688"/>
          </a:xfrm>
        </p:grpSpPr>
        <p:sp>
          <p:nvSpPr>
            <p:cNvPr id="38" name="TextBox 2"/>
            <p:cNvSpPr txBox="1"/>
            <p:nvPr/>
          </p:nvSpPr>
          <p:spPr>
            <a:xfrm>
              <a:off x="808528" y="84632"/>
              <a:ext cx="2216612" cy="5706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200" b="1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/>
                  <a:ea typeface="배달의민족 주아"/>
                </a:rPr>
                <a:t> 개발 및 구현</a:t>
              </a:r>
              <a:endParaRPr lang="ko-KR" altLang="en-US" sz="32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</a:endParaRPr>
            </a:p>
          </p:txBody>
        </p:sp>
        <p:sp>
          <p:nvSpPr>
            <p:cNvPr id="39" name="TextBox 4"/>
            <p:cNvSpPr txBox="1"/>
            <p:nvPr/>
          </p:nvSpPr>
          <p:spPr>
            <a:xfrm>
              <a:off x="292100" y="84722"/>
              <a:ext cx="799465" cy="33247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600" b="1">
                  <a:latin typeface="배달의민족 주아"/>
                  <a:ea typeface="배달의민족 주아"/>
                  <a:cs typeface="Times New Roman"/>
                </a:rPr>
                <a:t>Part 3</a:t>
              </a:r>
              <a:r>
                <a:rPr lang="en-US" altLang="ko-KR" sz="1200">
                  <a:latin typeface="배달의민족 주아"/>
                  <a:ea typeface="배달의민족 주아"/>
                  <a:cs typeface="Times New Roman"/>
                </a:rPr>
                <a:t> </a:t>
              </a:r>
              <a:endParaRPr lang="en-US" altLang="ko-KR" sz="1200">
                <a:latin typeface="배달의민족 주아"/>
                <a:ea typeface="배달의민족 주아"/>
                <a:cs typeface="Times New Roman"/>
              </a:endParaRPr>
            </a:p>
          </p:txBody>
        </p:sp>
      </p:grpSp>
      <p:pic>
        <p:nvPicPr>
          <p:cNvPr id="7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6962" y="1196721"/>
            <a:ext cx="10111927" cy="5544693"/>
          </a:xfrm>
          <a:prstGeom prst="rect">
            <a:avLst/>
          </a:prstGeom>
          <a:effectLst>
            <a:outerShdw blurRad="76200" dist="76200" dir="8100000" algn="ctr" rotWithShape="0">
              <a:srgbClr val="000000">
                <a:alpha val="50000"/>
              </a:srgbClr>
            </a:outerShdw>
            <a:softEdge rad="38100"/>
          </a:effectLst>
        </p:spPr>
      </p:pic>
      <p:pic>
        <p:nvPicPr>
          <p:cNvPr id="7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88099" y="977899"/>
            <a:ext cx="4752594" cy="3344799"/>
          </a:xfrm>
          <a:prstGeom prst="rect">
            <a:avLst/>
          </a:prstGeom>
          <a:effectLst>
            <a:outerShdw blurRad="76200" dist="76200" dir="8100000" algn="ctr" rotWithShape="0">
              <a:srgbClr val="000000">
                <a:alpha val="50000"/>
              </a:srgbClr>
            </a:outerShdw>
            <a:softEdge rad="38100"/>
          </a:effectLst>
        </p:spPr>
      </p:pic>
      <p:sp>
        <p:nvSpPr>
          <p:cNvPr id="73" name=""/>
          <p:cNvSpPr/>
          <p:nvPr/>
        </p:nvSpPr>
        <p:spPr>
          <a:xfrm>
            <a:off x="1076714" y="1657606"/>
            <a:ext cx="2426962" cy="495634"/>
          </a:xfrm>
          <a:prstGeom prst="rect">
            <a:avLst/>
          </a:prstGeom>
          <a:noFill/>
          <a:ln w="38100">
            <a:solidFill>
              <a:srgbClr val="b04d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4" name="TextBox 3"/>
          <p:cNvSpPr txBox="1"/>
          <p:nvPr/>
        </p:nvSpPr>
        <p:spPr>
          <a:xfrm>
            <a:off x="3719703" y="1657606"/>
            <a:ext cx="3168396" cy="642709"/>
          </a:xfrm>
          <a:prstGeom prst="rect">
            <a:avLst/>
          </a:prstGeom>
          <a:solidFill>
            <a:schemeClr val="lt1">
              <a:alpha val="22000"/>
            </a:schemeClr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>
                <a:solidFill>
                  <a:srgbClr val="008000"/>
                </a:solidFill>
              </a:rPr>
              <a:t>지역별 백신 예방 접종 센터 </a:t>
            </a:r>
            <a:endParaRPr lang="ko-KR" altLang="en-US" b="1">
              <a:solidFill>
                <a:srgbClr val="008000"/>
              </a:solidFill>
            </a:endParaRPr>
          </a:p>
          <a:p>
            <a:pPr lvl="0" algn="ctr">
              <a:defRPr/>
            </a:pPr>
            <a:r>
              <a:rPr lang="ko-KR" altLang="en-US" b="1">
                <a:solidFill>
                  <a:srgbClr val="008000"/>
                </a:solidFill>
              </a:rPr>
              <a:t>정보 제공</a:t>
            </a:r>
            <a:endParaRPr lang="ko-KR" altLang="en-US" b="1">
              <a:solidFill>
                <a:srgbClr val="008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solidFill>
          <a:srgbClr val="d6d5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주아"/>
              <a:ea typeface="배달의민족 주아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4"/>
          <p:cNvSpPr txBox="1"/>
          <p:nvPr/>
        </p:nvSpPr>
        <p:spPr>
          <a:xfrm>
            <a:off x="2207514" y="655320"/>
            <a:ext cx="979551" cy="3143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500" b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  <a:cs typeface="Times New Roman"/>
              </a:rPr>
              <a:t>설문 조사</a:t>
            </a:r>
            <a:endParaRPr lang="ko-KR" altLang="en-US" sz="1500" b="1">
              <a:solidFill>
                <a:schemeClr val="tx1">
                  <a:lumMod val="75000"/>
                  <a:lumOff val="25000"/>
                </a:schemeClr>
              </a:solidFill>
              <a:latin typeface="배달의민족 주아"/>
              <a:ea typeface="배달의민족 주아"/>
              <a:cs typeface="Times New Roman"/>
            </a:endParaRPr>
          </a:p>
        </p:txBody>
      </p:sp>
      <p:grpSp>
        <p:nvGrpSpPr>
          <p:cNvPr id="37" name=""/>
          <p:cNvGrpSpPr/>
          <p:nvPr/>
        </p:nvGrpSpPr>
        <p:grpSpPr>
          <a:xfrm rot="0">
            <a:off x="292100" y="84632"/>
            <a:ext cx="2733040" cy="570688"/>
            <a:chOff x="292100" y="84632"/>
            <a:chExt cx="2733040" cy="570688"/>
          </a:xfrm>
        </p:grpSpPr>
        <p:sp>
          <p:nvSpPr>
            <p:cNvPr id="38" name="TextBox 2"/>
            <p:cNvSpPr txBox="1"/>
            <p:nvPr/>
          </p:nvSpPr>
          <p:spPr>
            <a:xfrm>
              <a:off x="808528" y="84632"/>
              <a:ext cx="2216612" cy="5706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200" b="1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/>
                  <a:ea typeface="배달의민족 주아"/>
                </a:rPr>
                <a:t> 개발 및 구현</a:t>
              </a:r>
              <a:endParaRPr lang="ko-KR" altLang="en-US" sz="32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</a:endParaRPr>
            </a:p>
          </p:txBody>
        </p:sp>
        <p:sp>
          <p:nvSpPr>
            <p:cNvPr id="39" name="TextBox 4"/>
            <p:cNvSpPr txBox="1"/>
            <p:nvPr/>
          </p:nvSpPr>
          <p:spPr>
            <a:xfrm>
              <a:off x="292100" y="84722"/>
              <a:ext cx="799465" cy="33247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600" b="1">
                  <a:latin typeface="배달의민족 주아"/>
                  <a:ea typeface="배달의민족 주아"/>
                  <a:cs typeface="Times New Roman"/>
                </a:rPr>
                <a:t>Part 3</a:t>
              </a:r>
              <a:r>
                <a:rPr lang="en-US" altLang="ko-KR" sz="1200">
                  <a:latin typeface="배달의민족 주아"/>
                  <a:ea typeface="배달의민족 주아"/>
                  <a:cs typeface="Times New Roman"/>
                </a:rPr>
                <a:t> </a:t>
              </a:r>
              <a:endParaRPr lang="en-US" altLang="ko-KR" sz="1200">
                <a:latin typeface="배달의민족 주아"/>
                <a:ea typeface="배달의민족 주아"/>
                <a:cs typeface="Times New Roman"/>
              </a:endParaRPr>
            </a:p>
          </p:txBody>
        </p:sp>
      </p:grpSp>
      <p:pic>
        <p:nvPicPr>
          <p:cNvPr id="75" name=""/>
          <p:cNvPicPr>
            <a:picLocks noChangeAspect="1"/>
          </p:cNvPicPr>
          <p:nvPr/>
        </p:nvPicPr>
        <p:blipFill rotWithShape="1">
          <a:blip r:embed="rId2"/>
          <a:srcRect l="490" t="6160" r="1450" b="5980"/>
          <a:stretch>
            <a:fillRect/>
          </a:stretch>
        </p:blipFill>
        <p:spPr>
          <a:xfrm>
            <a:off x="152402" y="2463211"/>
            <a:ext cx="7239759" cy="4248531"/>
          </a:xfrm>
          <a:prstGeom prst="rect">
            <a:avLst/>
          </a:prstGeom>
          <a:effectLst>
            <a:outerShdw blurRad="76200" dist="76200" dir="8100000" algn="ctr" rotWithShape="0">
              <a:srgbClr val="000000">
                <a:alpha val="50000"/>
              </a:srgbClr>
            </a:outerShdw>
            <a:softEdge rad="38100"/>
          </a:effectLst>
        </p:spPr>
      </p:pic>
      <p:pic>
        <p:nvPicPr>
          <p:cNvPr id="77" name=""/>
          <p:cNvPicPr>
            <a:picLocks noChangeAspect="1"/>
          </p:cNvPicPr>
          <p:nvPr/>
        </p:nvPicPr>
        <p:blipFill rotWithShape="1">
          <a:blip r:embed="rId3"/>
          <a:srcRect l="2800"/>
          <a:stretch>
            <a:fillRect/>
          </a:stretch>
        </p:blipFill>
        <p:spPr>
          <a:xfrm>
            <a:off x="6095219" y="0"/>
            <a:ext cx="6096780" cy="6129291"/>
          </a:xfrm>
          <a:prstGeom prst="rect">
            <a:avLst/>
          </a:prstGeom>
          <a:effectLst>
            <a:outerShdw blurRad="76200" dist="76200" dir="8100000" algn="ctr" rotWithShape="0">
              <a:srgbClr val="000000">
                <a:alpha val="50000"/>
              </a:srgbClr>
            </a:outerShdw>
            <a:softEdge rad="63500"/>
          </a:effectLst>
        </p:spPr>
      </p:pic>
      <p:sp>
        <p:nvSpPr>
          <p:cNvPr id="78" name=""/>
          <p:cNvSpPr/>
          <p:nvPr/>
        </p:nvSpPr>
        <p:spPr>
          <a:xfrm>
            <a:off x="7536178" y="2852928"/>
            <a:ext cx="3024379" cy="143473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9" name=""/>
          <p:cNvSpPr/>
          <p:nvPr/>
        </p:nvSpPr>
        <p:spPr>
          <a:xfrm>
            <a:off x="303150" y="3237445"/>
            <a:ext cx="2721989" cy="116119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1" name=""/>
          <p:cNvSpPr/>
          <p:nvPr/>
        </p:nvSpPr>
        <p:spPr>
          <a:xfrm>
            <a:off x="6384036" y="4510589"/>
            <a:ext cx="2841983" cy="1395608"/>
          </a:xfrm>
          <a:prstGeom prst="rect">
            <a:avLst/>
          </a:prstGeom>
          <a:noFill/>
          <a:ln w="38100">
            <a:solidFill>
              <a:srgbClr val="b04d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2" name=""/>
          <p:cNvSpPr/>
          <p:nvPr/>
        </p:nvSpPr>
        <p:spPr>
          <a:xfrm>
            <a:off x="292100" y="4622135"/>
            <a:ext cx="2841983" cy="1172515"/>
          </a:xfrm>
          <a:prstGeom prst="rect">
            <a:avLst/>
          </a:prstGeom>
          <a:noFill/>
          <a:ln w="38100">
            <a:solidFill>
              <a:srgbClr val="b04d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3" name="TextBox 3"/>
          <p:cNvSpPr txBox="1"/>
          <p:nvPr/>
        </p:nvSpPr>
        <p:spPr>
          <a:xfrm>
            <a:off x="3134083" y="4006877"/>
            <a:ext cx="5530217" cy="391768"/>
          </a:xfrm>
          <a:prstGeom prst="rect">
            <a:avLst/>
          </a:prstGeom>
          <a:solidFill>
            <a:schemeClr val="lt1">
              <a:alpha val="84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rgbClr val="008000"/>
                </a:solidFill>
              </a:rPr>
              <a:t>설문조사 응답에 대한 결과</a:t>
            </a:r>
            <a:r>
              <a:rPr lang="en-US" altLang="ko-KR" sz="2000" b="1">
                <a:solidFill>
                  <a:srgbClr val="008000"/>
                </a:solidFill>
              </a:rPr>
              <a:t>(</a:t>
            </a:r>
            <a:r>
              <a:rPr lang="ko-KR" altLang="en-US" sz="2000" b="1">
                <a:solidFill>
                  <a:srgbClr val="008000"/>
                </a:solidFill>
              </a:rPr>
              <a:t>통계 분석</a:t>
            </a:r>
            <a:r>
              <a:rPr lang="en-US" altLang="ko-KR" sz="2000" b="1">
                <a:solidFill>
                  <a:srgbClr val="008000"/>
                </a:solidFill>
              </a:rPr>
              <a:t>)</a:t>
            </a:r>
            <a:r>
              <a:rPr lang="ko-KR" altLang="en-US" sz="2000" b="1">
                <a:solidFill>
                  <a:srgbClr val="008000"/>
                </a:solidFill>
              </a:rPr>
              <a:t> 정보 제공</a:t>
            </a:r>
            <a:endParaRPr lang="ko-KR" altLang="en-US" sz="2000" b="1">
              <a:solidFill>
                <a:srgbClr val="008000"/>
              </a:solidFill>
            </a:endParaRPr>
          </a:p>
        </p:txBody>
      </p:sp>
      <p:sp>
        <p:nvSpPr>
          <p:cNvPr id="84" name="TextBox 3"/>
          <p:cNvSpPr txBox="1"/>
          <p:nvPr/>
        </p:nvSpPr>
        <p:spPr>
          <a:xfrm>
            <a:off x="1343406" y="1556766"/>
            <a:ext cx="3972223" cy="698754"/>
          </a:xfrm>
          <a:prstGeom prst="rect">
            <a:avLst/>
          </a:prstGeom>
          <a:solidFill>
            <a:schemeClr val="lt1">
              <a:alpha val="35000"/>
            </a:schemeClr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b="1">
                <a:solidFill>
                  <a:srgbClr val="008000"/>
                </a:solidFill>
              </a:rPr>
              <a:t>사용자 대상으로 </a:t>
            </a:r>
            <a:endParaRPr lang="ko-KR" altLang="en-US" sz="2000" b="1">
              <a:solidFill>
                <a:srgbClr val="008000"/>
              </a:solidFill>
            </a:endParaRPr>
          </a:p>
          <a:p>
            <a:pPr lvl="0" algn="ctr">
              <a:defRPr/>
            </a:pPr>
            <a:r>
              <a:rPr lang="ko-KR" altLang="en-US" sz="2000" b="1">
                <a:solidFill>
                  <a:srgbClr val="008000"/>
                </a:solidFill>
              </a:rPr>
              <a:t>코로나로 인해 바뀐 일상 설문조사</a:t>
            </a:r>
            <a:endParaRPr lang="ko-KR" altLang="en-US" sz="2000" b="1">
              <a:solidFill>
                <a:srgbClr val="008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d6d5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474490" y="1"/>
            <a:ext cx="7717510" cy="685800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 rot="0">
            <a:off x="457200" y="552892"/>
            <a:ext cx="4529470" cy="2125877"/>
            <a:chOff x="457200" y="552892"/>
            <a:chExt cx="4529470" cy="2125877"/>
          </a:xfrm>
        </p:grpSpPr>
        <p:sp>
          <p:nvSpPr>
            <p:cNvPr id="7" name="직사각형 6"/>
            <p:cNvSpPr/>
            <p:nvPr/>
          </p:nvSpPr>
          <p:spPr>
            <a:xfrm>
              <a:off x="609600" y="705292"/>
              <a:ext cx="4377070" cy="1973477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주아"/>
                <a:ea typeface="배달의민족 주아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57200" y="552892"/>
              <a:ext cx="4377070" cy="1973477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주아"/>
                <a:ea typeface="배달의민족 주아"/>
              </a:endParaRPr>
            </a:p>
          </p:txBody>
        </p:sp>
      </p:grpSp>
      <p:sp>
        <p:nvSpPr>
          <p:cNvPr id="11" name="TextBox 5"/>
          <p:cNvSpPr txBox="1"/>
          <p:nvPr/>
        </p:nvSpPr>
        <p:spPr>
          <a:xfrm>
            <a:off x="695325" y="843560"/>
            <a:ext cx="1415415" cy="573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chemeClr val="bg1"/>
                </a:solidFill>
                <a:latin typeface="배달의민족 주아"/>
                <a:ea typeface="배달의민족 주아"/>
              </a:rPr>
              <a:t>Part 4</a:t>
            </a:r>
            <a:r>
              <a:rPr lang="en-US" altLang="ko-KR" sz="2800">
                <a:solidFill>
                  <a:schemeClr val="bg1"/>
                </a:solidFill>
                <a:latin typeface="배달의민족 주아"/>
                <a:ea typeface="배달의민족 주아"/>
              </a:rPr>
              <a:t> </a:t>
            </a:r>
            <a:endParaRPr lang="en-US" altLang="ko-KR" sz="2800">
              <a:solidFill>
                <a:schemeClr val="bg1"/>
              </a:solidFill>
              <a:latin typeface="배달의민족 주아"/>
              <a:ea typeface="배달의민족 주아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1403032" y="1295808"/>
            <a:ext cx="4248532" cy="909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400" b="1" spc="-300">
                <a:solidFill>
                  <a:schemeClr val="bg1"/>
                </a:solidFill>
                <a:latin typeface="배달의민족 주아"/>
                <a:ea typeface="배달의민족 주아"/>
              </a:rPr>
              <a:t>개선 사항</a:t>
            </a:r>
            <a:endParaRPr lang="ko-KR" altLang="en-US" sz="5400" b="1" spc="-300">
              <a:solidFill>
                <a:schemeClr val="bg1"/>
              </a:solidFill>
              <a:latin typeface="배달의민족 주아"/>
              <a:ea typeface="배달의민족 주아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41516" y="2974630"/>
            <a:ext cx="5907406" cy="909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400" b="1" spc="-150">
                <a:solidFill>
                  <a:schemeClr val="bg1"/>
                </a:solidFill>
                <a:latin typeface="배달의민족 주아"/>
                <a:ea typeface="배달의민족 주아"/>
              </a:rPr>
              <a:t>Good Bye! COVID</a:t>
            </a:r>
            <a:r>
              <a:rPr lang="ko-KR" altLang="en-US" sz="5400" b="0" spc="-150">
                <a:solidFill>
                  <a:schemeClr val="bg1"/>
                </a:solidFill>
                <a:latin typeface="배달의민족 주아"/>
                <a:ea typeface="배달의민족 주아"/>
              </a:rPr>
              <a:t> </a:t>
            </a:r>
            <a:endParaRPr lang="ko-KR" altLang="en-US" sz="5400" b="0" spc="-150">
              <a:solidFill>
                <a:schemeClr val="bg1"/>
              </a:solidFill>
              <a:latin typeface="배달의민족 주아"/>
              <a:ea typeface="배달의민족 주아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 rot="0">
            <a:off x="457200" y="4019106"/>
            <a:ext cx="4529470" cy="2125877"/>
            <a:chOff x="457200" y="552892"/>
            <a:chExt cx="4529470" cy="2125877"/>
          </a:xfrm>
        </p:grpSpPr>
        <p:sp>
          <p:nvSpPr>
            <p:cNvPr id="5" name="직사각형 4"/>
            <p:cNvSpPr/>
            <p:nvPr/>
          </p:nvSpPr>
          <p:spPr>
            <a:xfrm>
              <a:off x="609600" y="705292"/>
              <a:ext cx="4377070" cy="1973477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주아"/>
                <a:ea typeface="배달의민족 주아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57200" y="552892"/>
              <a:ext cx="4377070" cy="1973477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주아"/>
                <a:ea typeface="배달의민족 주아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76177" y="868325"/>
              <a:ext cx="1420288" cy="5689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3200" b="1">
                  <a:solidFill>
                    <a:schemeClr val="bg1"/>
                  </a:solidFill>
                  <a:latin typeface="배달의민족 주아"/>
                  <a:ea typeface="배달의민족 주아"/>
                </a:rPr>
                <a:t>Part 1</a:t>
              </a:r>
              <a:r>
                <a:rPr lang="en-US" altLang="ko-KR" sz="2800">
                  <a:solidFill>
                    <a:schemeClr val="bg1"/>
                  </a:solidFill>
                  <a:latin typeface="배달의민족 주아"/>
                  <a:ea typeface="배달의민족 주아"/>
                </a:rPr>
                <a:t> </a:t>
              </a:r>
              <a:endParaRPr lang="ko-KR" altLang="en-US" sz="2800">
                <a:solidFill>
                  <a:schemeClr val="bg1"/>
                </a:solidFill>
                <a:latin typeface="배달의민족 주아"/>
                <a:ea typeface="배달의민족 주아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62560" y="1453469"/>
              <a:ext cx="3496738" cy="90771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5400" b="1" spc="-300">
                  <a:solidFill>
                    <a:schemeClr val="bg1"/>
                  </a:solidFill>
                  <a:latin typeface="배달의민족 주아"/>
                  <a:ea typeface="배달의민족 주아"/>
                </a:rPr>
                <a:t>사용자 환경</a:t>
              </a:r>
              <a:endParaRPr lang="ko-KR" altLang="en-US" sz="5400" b="1" spc="-300">
                <a:solidFill>
                  <a:schemeClr val="bg1"/>
                </a:solidFill>
                <a:latin typeface="배달의민족 주아"/>
                <a:ea typeface="배달의민족 주아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주아"/>
              <a:ea typeface="배달의민족 주아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"/>
          <p:cNvGrpSpPr/>
          <p:nvPr/>
        </p:nvGrpSpPr>
        <p:grpSpPr>
          <a:xfrm rot="0">
            <a:off x="292100" y="84632"/>
            <a:ext cx="2571115" cy="570688"/>
            <a:chOff x="292100" y="84632"/>
            <a:chExt cx="2571115" cy="570688"/>
          </a:xfrm>
        </p:grpSpPr>
        <p:sp>
          <p:nvSpPr>
            <p:cNvPr id="3" name="TextBox 2"/>
            <p:cNvSpPr txBox="1"/>
            <p:nvPr/>
          </p:nvSpPr>
          <p:spPr>
            <a:xfrm>
              <a:off x="808528" y="84632"/>
              <a:ext cx="2054687" cy="5706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200" b="1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/>
                  <a:ea typeface="배달의민족 주아"/>
                </a:rPr>
                <a:t>사용자 환경</a:t>
              </a:r>
              <a:endParaRPr lang="ko-KR" altLang="en-US" sz="32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92100" y="84722"/>
              <a:ext cx="799465" cy="33247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600" b="1">
                  <a:latin typeface="배달의민족 주아"/>
                  <a:ea typeface="배달의민족 주아"/>
                  <a:cs typeface="Times New Roman"/>
                </a:rPr>
                <a:t>Part 1</a:t>
              </a:r>
              <a:r>
                <a:rPr lang="en-US" altLang="ko-KR" sz="1200">
                  <a:latin typeface="배달의민족 주아"/>
                  <a:ea typeface="배달의민족 주아"/>
                  <a:cs typeface="Times New Roman"/>
                </a:rPr>
                <a:t> </a:t>
              </a:r>
              <a:endParaRPr lang="ko-KR" altLang="en-US" sz="1200">
                <a:latin typeface="배달의민족 주아"/>
                <a:ea typeface="배달의민족 주아"/>
                <a:cs typeface="Times New Roman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568500" y="710279"/>
            <a:ext cx="1780489" cy="2688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  <a:cs typeface="Times New Roman"/>
              </a:rPr>
              <a:t>Eclipse Python MySQL 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배달의민족 주아"/>
              <a:ea typeface="배달의민족 주아"/>
              <a:cs typeface="Times New Roman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40328" y="2047946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주아"/>
              <a:ea typeface="배달의민족 주아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650028" y="2047946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주아"/>
              <a:ea typeface="배달의민족 주아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6518" y="2174025"/>
            <a:ext cx="459105" cy="7577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400" b="1" spc="-300">
                <a:solidFill>
                  <a:schemeClr val="bg1"/>
                </a:solidFill>
                <a:latin typeface="배달의민족 주아"/>
                <a:ea typeface="배달의민족 주아"/>
              </a:rPr>
              <a:t>1</a:t>
            </a:r>
            <a:endParaRPr lang="ko-KR" altLang="en-US" sz="4400" b="1" spc="-300">
              <a:solidFill>
                <a:schemeClr val="bg1"/>
              </a:solidFill>
              <a:latin typeface="배달의민족 주아"/>
              <a:ea typeface="배달의민족 주아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26058" y="2210183"/>
            <a:ext cx="2332682" cy="8221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>
                <a:solidFill>
                  <a:schemeClr val="bg1"/>
                </a:solidFill>
                <a:latin typeface="배달의민족 주아"/>
                <a:ea typeface="배달의민족 주아"/>
              </a:rPr>
              <a:t>Eclipse</a:t>
            </a:r>
            <a:endParaRPr lang="ko-KR" altLang="en-US" sz="4800" b="1">
              <a:solidFill>
                <a:schemeClr val="bg1"/>
              </a:solidFill>
              <a:latin typeface="배달의민족 주아"/>
              <a:ea typeface="배달의민족 주아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240328" y="3367447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주아"/>
              <a:ea typeface="배달의민족 주아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650028" y="3367447"/>
            <a:ext cx="8242300" cy="1044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주아"/>
              <a:ea typeface="배달의민족 주아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86175" y="3540463"/>
            <a:ext cx="459105" cy="7577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400" b="1" spc="-300">
                <a:solidFill>
                  <a:schemeClr val="bg1"/>
                </a:solidFill>
                <a:latin typeface="배달의민족 주아"/>
                <a:ea typeface="배달의민족 주아"/>
              </a:rPr>
              <a:t>2</a:t>
            </a:r>
            <a:endParaRPr lang="ko-KR" altLang="en-US" sz="4400" b="1" spc="-300">
              <a:solidFill>
                <a:schemeClr val="bg1"/>
              </a:solidFill>
              <a:latin typeface="배달의민족 주아"/>
              <a:ea typeface="배달의민족 주아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40328" y="4686948"/>
            <a:ext cx="1168400" cy="104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주아"/>
              <a:ea typeface="배달의민족 주아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650028" y="4686948"/>
            <a:ext cx="8242300" cy="104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주아"/>
              <a:ea typeface="배달의민족 주아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96308" y="4833498"/>
            <a:ext cx="459105" cy="7557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400" b="1" spc="-300">
                <a:solidFill>
                  <a:schemeClr val="bg1"/>
                </a:solidFill>
                <a:latin typeface="배달의민족 주아"/>
                <a:ea typeface="배달의민족 주아"/>
              </a:rPr>
              <a:t>3</a:t>
            </a:r>
            <a:endParaRPr lang="ko-KR" altLang="en-US" sz="4400" b="1" spc="-300">
              <a:solidFill>
                <a:schemeClr val="bg1"/>
              </a:solidFill>
              <a:latin typeface="배달의민족 주아"/>
              <a:ea typeface="배달의민족 주아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07122" y="3534175"/>
            <a:ext cx="2251618" cy="8245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>
                <a:solidFill>
                  <a:schemeClr val="bg1"/>
                </a:solidFill>
                <a:latin typeface="배달의민족 주아"/>
                <a:ea typeface="배달의민족 주아"/>
              </a:rPr>
              <a:t>Python</a:t>
            </a:r>
            <a:endParaRPr lang="ko-KR" altLang="en-US" sz="4800" b="1">
              <a:solidFill>
                <a:schemeClr val="bg1"/>
              </a:solidFill>
              <a:latin typeface="배달의민족 주아"/>
              <a:ea typeface="배달의민족 주아"/>
            </a:endParaRPr>
          </a:p>
        </p:txBody>
      </p:sp>
      <p:pic>
        <p:nvPicPr>
          <p:cNvPr id="25" name="그림 24" descr="텍스트, 클립아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45290" y="2228932"/>
            <a:ext cx="3064189" cy="71982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37817" y="3538338"/>
            <a:ext cx="3114854" cy="79169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896989" y="4814147"/>
            <a:ext cx="2290326" cy="8227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>
                <a:solidFill>
                  <a:schemeClr val="bg1"/>
                </a:solidFill>
                <a:latin typeface="배달의민족 주아"/>
                <a:ea typeface="배달의민족 주아"/>
              </a:rPr>
              <a:t>MySQL</a:t>
            </a:r>
            <a:endParaRPr lang="ko-KR" altLang="en-US" sz="4800" b="1">
              <a:solidFill>
                <a:schemeClr val="bg1"/>
              </a:solidFill>
              <a:latin typeface="배달의민족 주아"/>
              <a:ea typeface="배달의민족 주아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093297" y="4785747"/>
            <a:ext cx="1722828" cy="905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solidFill>
          <a:srgbClr val="d6d5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주아"/>
              <a:ea typeface="배달의민족 주아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783923" y="4245251"/>
            <a:ext cx="4588278" cy="2165074"/>
          </a:xfrm>
          <a:prstGeom prst="rect">
            <a:avLst/>
          </a:prstGeom>
          <a:noFill/>
          <a:ln>
            <a:solidFill>
              <a:srgbClr val="bdbab5"/>
            </a:solidFill>
          </a:ln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vert="horz" wrap="square" lIns="882363" tIns="174543" rIns="174543" bIns="556632" anchor="t" anchorCtr="0">
            <a:noAutofit/>
          </a:bodyPr>
          <a:lstStyle/>
          <a:p>
            <a:pPr lvl="0" algn="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ko-KR" altLang="en-US" sz="2800">
                <a:solidFill>
                  <a:srgbClr val="808080"/>
                </a:solidFill>
                <a:latin typeface="배달의민족 주아"/>
                <a:ea typeface="배달의민족 주아"/>
              </a:rPr>
              <a:t>라이브러리</a:t>
            </a:r>
            <a:endParaRPr lang="ko-KR" altLang="en-US" sz="2800">
              <a:solidFill>
                <a:schemeClr val="tx1"/>
              </a:solidFill>
              <a:latin typeface="배달의민족 주아"/>
              <a:ea typeface="배달의민족 주아"/>
            </a:endParaRPr>
          </a:p>
          <a:p>
            <a:pPr marL="36000" lvl="1" indent="-342900" algn="r" defTabSz="12890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  <a:buFont typeface="Arial"/>
              <a:buChar char="•"/>
              <a:defRPr/>
            </a:pPr>
            <a:r>
              <a:rPr lang="en-US" altLang="ko-KR" sz="2400" b="0" spc="-150">
                <a:latin typeface="배달의민족 주아"/>
                <a:ea typeface="배달의민족 주아"/>
              </a:rPr>
              <a:t>Gson</a:t>
            </a:r>
            <a:endParaRPr lang="en-US" altLang="ko-KR" sz="2400" b="0" spc="-150">
              <a:latin typeface="배달의민족 주아"/>
              <a:ea typeface="배달의민족 주아"/>
            </a:endParaRPr>
          </a:p>
          <a:p>
            <a:pPr marL="36000" lvl="1" indent="-342900" algn="r" defTabSz="12890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  <a:buFont typeface="Arial"/>
              <a:buChar char="•"/>
              <a:defRPr/>
            </a:pPr>
            <a:r>
              <a:rPr lang="en-US" altLang="ko-KR" sz="2400" b="0" spc="-150">
                <a:latin typeface="배달의민족 주아"/>
                <a:ea typeface="배달의민족 주아"/>
              </a:rPr>
              <a:t>Jsoup</a:t>
            </a:r>
            <a:endParaRPr lang="en-US" altLang="ko-KR" sz="2400" b="0" spc="-150">
              <a:latin typeface="배달의민족 주아"/>
              <a:ea typeface="배달의민족 주아"/>
            </a:endParaRPr>
          </a:p>
          <a:p>
            <a:pPr marL="36000" lvl="1" indent="-342900" algn="r" defTabSz="12890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  <a:buFont typeface="Arial"/>
              <a:buChar char="•"/>
              <a:defRPr/>
            </a:pPr>
            <a:r>
              <a:rPr lang="en-US" altLang="ko-KR" sz="2400" b="0" spc="-150">
                <a:latin typeface="배달의민족 주아"/>
                <a:ea typeface="배달의민족 주아"/>
              </a:rPr>
              <a:t>Simplecaptcha</a:t>
            </a:r>
            <a:endParaRPr lang="ko-KR" altLang="en-US" sz="2400" b="0" spc="-150">
              <a:latin typeface="배달의민족 주아"/>
              <a:ea typeface="배달의민족 주아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0007" y="4426806"/>
            <a:ext cx="4932343" cy="1782000"/>
          </a:xfrm>
          <a:prstGeom prst="rect">
            <a:avLst/>
          </a:prstGeom>
          <a:noFill/>
          <a:ln>
            <a:solidFill>
              <a:srgbClr val="64a0b2"/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vert="horz" wrap="square" lIns="174543" tIns="174543" rIns="882363" bIns="556632" anchor="t" anchorCtr="0">
            <a:noAutofit/>
          </a:bodyPr>
          <a:lstStyle/>
          <a:p>
            <a:pPr marL="36000" lvl="1" defTabSz="12890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  <a:defRPr/>
            </a:pPr>
            <a:r>
              <a:rPr lang="en-US" altLang="ko-KR" sz="2800">
                <a:solidFill>
                  <a:srgbClr val="64a0b2"/>
                </a:solidFill>
                <a:latin typeface="배달의민족 주아"/>
                <a:ea typeface="배달의민족 주아"/>
              </a:rPr>
              <a:t>Python</a:t>
            </a:r>
            <a:endParaRPr lang="en-US" altLang="ko-KR" sz="2800">
              <a:solidFill>
                <a:srgbClr val="64a0b2"/>
              </a:solidFill>
              <a:latin typeface="배달의민족 주아"/>
              <a:ea typeface="배달의민족 주아"/>
            </a:endParaRPr>
          </a:p>
          <a:p>
            <a:pPr marL="378720" lvl="1" indent="-342720" defTabSz="1289050">
              <a:lnSpc>
                <a:spcPct val="110000"/>
              </a:lnSpc>
              <a:spcAft>
                <a:spcPct val="15000"/>
              </a:spcAft>
              <a:buFont typeface="Arial"/>
              <a:buChar char="•"/>
              <a:defRPr/>
            </a:pPr>
            <a:r>
              <a:rPr lang="en-US" altLang="ko-KR" sz="2400" b="0" spc="-150">
                <a:latin typeface="배달의민족 주아"/>
                <a:ea typeface="배달의민족 주아"/>
              </a:rPr>
              <a:t>open API</a:t>
            </a:r>
            <a:r>
              <a:rPr lang="ko-KR" altLang="en-US" sz="2400" b="0" spc="-150">
                <a:latin typeface="배달의민족 주아"/>
                <a:ea typeface="배달의민족 주아"/>
              </a:rPr>
              <a:t> 데이터</a:t>
            </a:r>
            <a:r>
              <a:rPr lang="en-US" altLang="ko-KR" sz="2400" b="0" spc="-150">
                <a:latin typeface="배달의민족 주아"/>
                <a:ea typeface="배달의민족 주아"/>
              </a:rPr>
              <a:t>(csv)</a:t>
            </a:r>
            <a:r>
              <a:rPr lang="ko-KR" altLang="en-US" sz="2400" b="0" spc="-150">
                <a:latin typeface="배달의민족 주아"/>
                <a:ea typeface="배달의민족 주아"/>
              </a:rPr>
              <a:t> </a:t>
            </a:r>
            <a:br>
              <a:rPr lang="en-US" altLang="ko-KR" sz="2400" b="0" spc="-150">
                <a:latin typeface="배달의민족 주아"/>
                <a:ea typeface="배달의민족 주아"/>
              </a:rPr>
            </a:br>
            <a:r>
              <a:rPr lang="en-US" altLang="ko-KR" sz="2400" b="0" spc="-150">
                <a:latin typeface="배달의민족 주아"/>
                <a:ea typeface="배달의민족 주아"/>
              </a:rPr>
              <a:t>      </a:t>
            </a:r>
            <a:r>
              <a:rPr lang="ko-KR" altLang="en-US" sz="2400" b="0" spc="-150">
                <a:latin typeface="배달의민족 주아"/>
                <a:ea typeface="배달의민족 주아"/>
              </a:rPr>
              <a:t> </a:t>
            </a:r>
            <a:r>
              <a:rPr lang="en-US" altLang="ko-KR" sz="2400" b="0" spc="-150">
                <a:latin typeface="배달의민족 주아"/>
                <a:ea typeface="배달의민족 주아"/>
              </a:rPr>
              <a:t>            RDBMS </a:t>
            </a:r>
            <a:r>
              <a:rPr lang="ko-KR" altLang="en-US" sz="2400" b="0" spc="-150">
                <a:latin typeface="배달의민족 주아"/>
                <a:ea typeface="배달의민족 주아"/>
              </a:rPr>
              <a:t>업데이트</a:t>
            </a:r>
            <a:endParaRPr lang="ko-KR" altLang="en-US" sz="2400" b="0" spc="-150">
              <a:latin typeface="배달의민족 주아"/>
              <a:ea typeface="배달의민족 주아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988029" y="1317554"/>
            <a:ext cx="4426184" cy="1995826"/>
          </a:xfrm>
          <a:prstGeom prst="rect">
            <a:avLst/>
          </a:prstGeom>
          <a:noFill/>
          <a:ln>
            <a:solidFill>
              <a:srgbClr val="0eaadd"/>
            </a:solidFill>
          </a:ln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vert="horz" wrap="square" lIns="882363" tIns="174543" rIns="174543" bIns="556632" anchor="t" anchorCtr="0">
            <a:noAutofit/>
          </a:bodyPr>
          <a:lstStyle/>
          <a:p>
            <a:pPr marL="36000" lvl="1" algn="r" defTabSz="12890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  <a:defRPr/>
            </a:pPr>
            <a:r>
              <a:rPr lang="en-US" altLang="ko-KR" sz="2800">
                <a:solidFill>
                  <a:srgbClr val="0eaadd"/>
                </a:solidFill>
                <a:latin typeface="배달의민족 주아"/>
                <a:ea typeface="배달의민족 주아"/>
              </a:rPr>
              <a:t>MySQL</a:t>
            </a:r>
            <a:endParaRPr lang="en-US" altLang="ko-KR" sz="2800">
              <a:solidFill>
                <a:schemeClr val="tx1"/>
              </a:solidFill>
              <a:latin typeface="배달의민족 주아"/>
              <a:ea typeface="배달의민족 주아"/>
            </a:endParaRPr>
          </a:p>
          <a:p>
            <a:pPr marL="36000" lvl="1" indent="-342900" algn="r" defTabSz="12890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  <a:buFont typeface="Arial"/>
              <a:buChar char="•"/>
              <a:defRPr/>
            </a:pPr>
            <a:r>
              <a:rPr lang="en-US" altLang="ko-KR" sz="2300" b="0" spc="-150">
                <a:latin typeface="배달의민족 주아"/>
                <a:ea typeface="배달의민족 주아"/>
              </a:rPr>
              <a:t>RDBMS</a:t>
            </a:r>
            <a:r>
              <a:rPr lang="ko-KR" altLang="en-US" sz="2300" b="0" spc="-150">
                <a:latin typeface="배달의민족 주아"/>
                <a:ea typeface="배달의민족 주아"/>
              </a:rPr>
              <a:t>의 장점을 이용한  데이터 구조</a:t>
            </a:r>
            <a:r>
              <a:rPr lang="en-US" altLang="ko-KR" sz="2300" b="0" spc="-150">
                <a:latin typeface="배달의민족 주아"/>
                <a:ea typeface="배달의민족 주아"/>
              </a:rPr>
              <a:t>(</a:t>
            </a:r>
            <a:r>
              <a:rPr lang="ko-KR" altLang="en-US" sz="2300" b="0" spc="-150">
                <a:latin typeface="배달의민족 주아"/>
                <a:ea typeface="배달의민족 주아"/>
              </a:rPr>
              <a:t>관계</a:t>
            </a:r>
            <a:r>
              <a:rPr lang="en-US" altLang="ko-KR" sz="2300" b="0" spc="-150">
                <a:latin typeface="배달의민족 주아"/>
                <a:ea typeface="배달의민족 주아"/>
              </a:rPr>
              <a:t>)</a:t>
            </a:r>
            <a:r>
              <a:rPr lang="ko-KR" altLang="en-US" sz="2300" b="0" spc="-150">
                <a:latin typeface="배달의민족 주아"/>
                <a:ea typeface="배달의민족 주아"/>
              </a:rPr>
              <a:t> 파악 </a:t>
            </a:r>
            <a:endParaRPr lang="ko-KR" altLang="en-US" sz="2300" b="0" spc="-150">
              <a:latin typeface="배달의민족 주아"/>
              <a:ea typeface="배달의민족 주아"/>
            </a:endParaRPr>
          </a:p>
          <a:p>
            <a:pPr marL="0" lvl="1" indent="0" algn="r" defTabSz="12890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  <a:buFont typeface="Arial"/>
              <a:buNone/>
              <a:defRPr/>
            </a:pPr>
            <a:r>
              <a:rPr lang="ko-KR" altLang="en-US" sz="2300" b="0" spc="-150">
                <a:latin typeface="배달의민족 주아"/>
                <a:ea typeface="배달의민족 주아"/>
              </a:rPr>
              <a:t>손쉬운 데이터관리 </a:t>
            </a:r>
            <a:endParaRPr lang="ko-KR" altLang="en-US" sz="2300" b="0" spc="-150">
              <a:latin typeface="배달의민족 주아"/>
              <a:ea typeface="배달의민족 주아"/>
            </a:endParaRPr>
          </a:p>
          <a:p>
            <a:pPr marL="36000" lvl="1" indent="-342900" algn="r" defTabSz="12890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  <a:buFont typeface="Arial"/>
              <a:buChar char="•"/>
              <a:defRPr/>
            </a:pPr>
            <a:endParaRPr lang="ko-KR" altLang="en-US" sz="2400" b="0" spc="-150">
              <a:latin typeface="배달의민족 주아"/>
              <a:ea typeface="배달의민족 주아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4605" y="1278676"/>
            <a:ext cx="4754782" cy="1994814"/>
          </a:xfrm>
          <a:prstGeom prst="rect">
            <a:avLst/>
          </a:prstGeom>
          <a:noFill/>
          <a:ln>
            <a:solidFill>
              <a:srgbClr val="44546a"/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vert="horz" wrap="square" lIns="174543" tIns="174543" rIns="882363" bIns="556632" anchor="t" anchorCtr="0">
            <a:noAutofit/>
          </a:bodyPr>
          <a:lstStyle/>
          <a:p>
            <a:pPr marL="36000" lvl="1" defTabSz="12890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  <a:defRPr/>
            </a:pPr>
            <a:r>
              <a:rPr lang="en-US" altLang="ko-KR" sz="2800">
                <a:solidFill>
                  <a:srgbClr val="44546a"/>
                </a:solidFill>
                <a:latin typeface="배달의민족 주아"/>
                <a:ea typeface="배달의민족 주아"/>
              </a:rPr>
              <a:t>Eclipse</a:t>
            </a:r>
            <a:r>
              <a:rPr lang="ko-KR" altLang="en-US" sz="2800" b="0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</a:rPr>
              <a:t> </a:t>
            </a:r>
            <a:endParaRPr lang="ko-KR" altLang="en-US" sz="2800" b="0" kern="1200" spc="-300">
              <a:solidFill>
                <a:schemeClr val="tx1">
                  <a:lumMod val="75000"/>
                  <a:lumOff val="25000"/>
                </a:schemeClr>
              </a:solidFill>
              <a:latin typeface="배달의민족 주아"/>
              <a:ea typeface="배달의민족 주아"/>
            </a:endParaRPr>
          </a:p>
          <a:p>
            <a:pPr marL="36000" lvl="1" indent="-342900" algn="l" defTabSz="1289050" latinLnBrk="1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  <a:buFont typeface="Arial"/>
              <a:buChar char="•"/>
              <a:defRPr/>
            </a:pPr>
            <a:r>
              <a:rPr lang="en-US" altLang="ko-KR" sz="2400" b="0" spc="-150">
                <a:latin typeface="배달의민족 주아"/>
                <a:ea typeface="배달의민족 주아"/>
              </a:rPr>
              <a:t>JSP, </a:t>
            </a:r>
            <a:r>
              <a:rPr lang="en-US" altLang="ko-KR" sz="2400" b="0" spc="-150">
                <a:latin typeface="배달의민족 주아"/>
                <a:ea typeface="배달의민족 주아"/>
              </a:rPr>
              <a:t>Apache </a:t>
            </a:r>
            <a:r>
              <a:rPr lang="en-US" altLang="ko-KR" sz="2400" b="0" spc="-150">
                <a:latin typeface="배달의민족 주아"/>
                <a:ea typeface="배달의민족 주아"/>
              </a:rPr>
              <a:t>Tomcat server</a:t>
            </a:r>
            <a:r>
              <a:rPr lang="ko-KR" altLang="en-US" sz="2400" b="0" spc="-150">
                <a:latin typeface="배달의민족 주아"/>
                <a:ea typeface="배달의민족 주아"/>
              </a:rPr>
              <a:t> 연동한 </a:t>
            </a:r>
            <a:r>
              <a:rPr lang="en-US" altLang="ko-KR" sz="2400" b="0" spc="-150">
                <a:latin typeface="배달의민족 주아"/>
                <a:ea typeface="배달의민족 주아"/>
              </a:rPr>
              <a:t>web application</a:t>
            </a:r>
            <a:r>
              <a:rPr lang="ko-KR" altLang="en-US" sz="2400" b="0" spc="-150">
                <a:latin typeface="배달의민족 주아"/>
                <a:ea typeface="배달의민족 주아"/>
              </a:rPr>
              <a:t> 제작</a:t>
            </a:r>
            <a:endParaRPr lang="ko-KR" altLang="en-US" sz="2400" b="0" spc="-150">
              <a:latin typeface="배달의민족 주아"/>
              <a:ea typeface="배달의민족 주아"/>
            </a:endParaRPr>
          </a:p>
        </p:txBody>
      </p:sp>
      <p:sp>
        <p:nvSpPr>
          <p:cNvPr id="11" name="자유형: 도형 10"/>
          <p:cNvSpPr/>
          <p:nvPr/>
        </p:nvSpPr>
        <p:spPr>
          <a:xfrm>
            <a:off x="3923031" y="1778118"/>
            <a:ext cx="2068057" cy="2068057"/>
          </a:xfrm>
          <a:custGeom>
            <a:avLst/>
            <a:gdLst>
              <a:gd name="connsiteX0" fmla="*/ 0 w 2068057"/>
              <a:gd name="connsiteY0" fmla="*/ 2068057 h 2068057"/>
              <a:gd name="connsiteX1" fmla="*/ 2068057 w 2068057"/>
              <a:gd name="connsiteY1" fmla="*/ 0 h 2068057"/>
              <a:gd name="connsiteX2" fmla="*/ 2068057 w 2068057"/>
              <a:gd name="connsiteY2" fmla="*/ 2068057 h 2068057"/>
              <a:gd name="connsiteX3" fmla="*/ 0 w 2068057"/>
              <a:gd name="connsiteY3" fmla="*/ 2068057 h 206805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8057" h="2068057">
                <a:moveTo>
                  <a:pt x="0" y="2068057"/>
                </a:moveTo>
                <a:cubicBezTo>
                  <a:pt x="0" y="925901"/>
                  <a:pt x="925901" y="0"/>
                  <a:pt x="2068057" y="0"/>
                </a:cubicBezTo>
                <a:lnTo>
                  <a:pt x="2068057" y="2068057"/>
                </a:lnTo>
                <a:lnTo>
                  <a:pt x="0" y="206805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819080" tIns="819080" rIns="213360" bIns="213360" anchor="ctr" anchorCtr="0">
            <a:noAutofit/>
          </a:bodyPr>
          <a:lstStyle/>
          <a:p>
            <a:pPr lvl="0">
              <a:defRPr/>
            </a:pPr>
            <a:r>
              <a:rPr lang="en-US" altLang="ko-KR" sz="2400">
                <a:solidFill>
                  <a:schemeClr val="bg1"/>
                </a:solidFill>
                <a:latin typeface="배달의민족 주아"/>
                <a:ea typeface="배달의민족 주아"/>
              </a:rPr>
              <a:t>Eclipse</a:t>
            </a:r>
            <a:endParaRPr lang="ko-KR" altLang="en-US" sz="2400">
              <a:solidFill>
                <a:schemeClr val="bg1"/>
              </a:solidFill>
              <a:latin typeface="배달의민족 주아"/>
              <a:ea typeface="배달의민족 주아"/>
            </a:endParaRPr>
          </a:p>
        </p:txBody>
      </p:sp>
      <p:sp>
        <p:nvSpPr>
          <p:cNvPr id="12" name="자유형: 도형 11"/>
          <p:cNvSpPr/>
          <p:nvPr/>
        </p:nvSpPr>
        <p:spPr>
          <a:xfrm>
            <a:off x="6096000" y="1788360"/>
            <a:ext cx="2068057" cy="2068057"/>
          </a:xfrm>
          <a:custGeom>
            <a:avLst/>
            <a:gdLst>
              <a:gd name="connsiteX0" fmla="*/ 0 w 2068057"/>
              <a:gd name="connsiteY0" fmla="*/ 2068057 h 2068057"/>
              <a:gd name="connsiteX1" fmla="*/ 2068057 w 2068057"/>
              <a:gd name="connsiteY1" fmla="*/ 0 h 2068057"/>
              <a:gd name="connsiteX2" fmla="*/ 2068057 w 2068057"/>
              <a:gd name="connsiteY2" fmla="*/ 2068057 h 2068057"/>
              <a:gd name="connsiteX3" fmla="*/ 0 w 2068057"/>
              <a:gd name="connsiteY3" fmla="*/ 2068057 h 206805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8057" h="2068057">
                <a:moveTo>
                  <a:pt x="0" y="0"/>
                </a:moveTo>
                <a:cubicBezTo>
                  <a:pt x="1142156" y="0"/>
                  <a:pt x="2068057" y="925901"/>
                  <a:pt x="2068057" y="2068057"/>
                </a:cubicBezTo>
                <a:lnTo>
                  <a:pt x="0" y="20680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213360" tIns="819080" rIns="819080" bIns="213360" anchor="ctr" anchorCtr="0">
            <a:noAutofit/>
          </a:bodyPr>
          <a:lstStyle/>
          <a:p>
            <a:pPr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US" altLang="ko-KR" sz="2400">
              <a:solidFill>
                <a:schemeClr val="bg1"/>
              </a:solidFill>
              <a:latin typeface="배달의민족 주아"/>
              <a:ea typeface="배달의민족 주아"/>
            </a:endParaRPr>
          </a:p>
          <a:p>
            <a:pPr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US" altLang="ko-KR" sz="2400">
                <a:solidFill>
                  <a:schemeClr val="bg1"/>
                </a:solidFill>
                <a:latin typeface="배달의민족 주아"/>
                <a:ea typeface="배달의민족 주아"/>
              </a:rPr>
              <a:t>MySQL</a:t>
            </a:r>
            <a:endParaRPr lang="en-US" altLang="ko-KR" sz="2400">
              <a:solidFill>
                <a:schemeClr val="bg1"/>
              </a:solidFill>
              <a:latin typeface="배달의민족 주아"/>
              <a:ea typeface="배달의민족 주아"/>
            </a:endParaRPr>
          </a:p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endParaRPr lang="ko-KR" altLang="en-US" sz="2400" kern="1200">
              <a:solidFill>
                <a:schemeClr val="bg1"/>
              </a:solidFill>
              <a:latin typeface="배달의민족 주아"/>
              <a:ea typeface="배달의민족 주아"/>
            </a:endParaRPr>
          </a:p>
        </p:txBody>
      </p:sp>
      <p:sp>
        <p:nvSpPr>
          <p:cNvPr id="13" name="자유형: 도형 12"/>
          <p:cNvSpPr/>
          <p:nvPr/>
        </p:nvSpPr>
        <p:spPr>
          <a:xfrm>
            <a:off x="6086611" y="3972424"/>
            <a:ext cx="2068057" cy="1965638"/>
          </a:xfrm>
          <a:custGeom>
            <a:avLst/>
            <a:gdLst>
              <a:gd name="connsiteX0" fmla="*/ 0 w 2068057"/>
              <a:gd name="connsiteY0" fmla="*/ 2068057 h 2068057"/>
              <a:gd name="connsiteX1" fmla="*/ 2068057 w 2068057"/>
              <a:gd name="connsiteY1" fmla="*/ 0 h 2068057"/>
              <a:gd name="connsiteX2" fmla="*/ 2068057 w 2068057"/>
              <a:gd name="connsiteY2" fmla="*/ 2068057 h 2068057"/>
              <a:gd name="connsiteX3" fmla="*/ 0 w 2068057"/>
              <a:gd name="connsiteY3" fmla="*/ 2068057 h 206805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8057" h="2068057">
                <a:moveTo>
                  <a:pt x="2068057" y="0"/>
                </a:moveTo>
                <a:cubicBezTo>
                  <a:pt x="2068057" y="1142156"/>
                  <a:pt x="1142156" y="2068057"/>
                  <a:pt x="0" y="2068057"/>
                </a:cubicBezTo>
                <a:lnTo>
                  <a:pt x="0" y="0"/>
                </a:lnTo>
                <a:lnTo>
                  <a:pt x="206805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213360" tIns="213360" rIns="819081" bIns="819080" anchor="ctr" anchorCtr="0">
            <a:noAutofit/>
          </a:bodyPr>
          <a:lstStyle/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endParaRPr lang="ko-KR" altLang="en-US" sz="2800" kern="1200">
              <a:solidFill>
                <a:schemeClr val="bg1"/>
              </a:solidFill>
              <a:latin typeface="배달의민족 주아"/>
              <a:ea typeface="배달의민족 주아"/>
            </a:endParaRPr>
          </a:p>
        </p:txBody>
      </p:sp>
      <p:sp>
        <p:nvSpPr>
          <p:cNvPr id="14" name="자유형: 도형 13"/>
          <p:cNvSpPr/>
          <p:nvPr/>
        </p:nvSpPr>
        <p:spPr>
          <a:xfrm>
            <a:off x="3923030" y="3951940"/>
            <a:ext cx="2068058" cy="1986121"/>
          </a:xfrm>
          <a:custGeom>
            <a:avLst/>
            <a:gdLst>
              <a:gd name="connsiteX0" fmla="*/ 0 w 2068057"/>
              <a:gd name="connsiteY0" fmla="*/ 2068057 h 2068057"/>
              <a:gd name="connsiteX1" fmla="*/ 2068057 w 2068057"/>
              <a:gd name="connsiteY1" fmla="*/ 0 h 2068057"/>
              <a:gd name="connsiteX2" fmla="*/ 2068057 w 2068057"/>
              <a:gd name="connsiteY2" fmla="*/ 2068057 h 2068057"/>
              <a:gd name="connsiteX3" fmla="*/ 0 w 2068057"/>
              <a:gd name="connsiteY3" fmla="*/ 2068057 h 206805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8057" h="2068057">
                <a:moveTo>
                  <a:pt x="2068057" y="2068057"/>
                </a:moveTo>
                <a:cubicBezTo>
                  <a:pt x="925901" y="2068057"/>
                  <a:pt x="0" y="1142156"/>
                  <a:pt x="0" y="0"/>
                </a:cubicBezTo>
                <a:lnTo>
                  <a:pt x="2068057" y="0"/>
                </a:lnTo>
                <a:lnTo>
                  <a:pt x="2068057" y="206805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819081" tIns="213360" rIns="213360" bIns="819080" anchor="ctr" anchorCtr="0">
            <a:noAutofit/>
          </a:bodyPr>
          <a:lstStyle/>
          <a:p>
            <a:pPr lvl="0">
              <a:defRPr/>
            </a:pPr>
            <a:r>
              <a:rPr lang="en-US" altLang="ko-KR" sz="2400">
                <a:solidFill>
                  <a:schemeClr val="bg1"/>
                </a:solidFill>
                <a:latin typeface="배달의민족 주아"/>
                <a:ea typeface="배달의민족 주아"/>
              </a:rPr>
              <a:t>Python</a:t>
            </a:r>
            <a:endParaRPr lang="en-US" altLang="ko-KR" sz="2400">
              <a:solidFill>
                <a:schemeClr val="bg1"/>
              </a:solidFill>
              <a:latin typeface="배달의민족 주아"/>
              <a:ea typeface="배달의민족 주아"/>
            </a:endParaRPr>
          </a:p>
          <a:p>
            <a:pPr lvl="0">
              <a:defRPr/>
            </a:pPr>
            <a:endParaRPr lang="ko-KR" altLang="en-US" sz="2400">
              <a:solidFill>
                <a:schemeClr val="bg1"/>
              </a:solidFill>
              <a:latin typeface="배달의민족 주아"/>
              <a:ea typeface="배달의민족 주아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32328" y="4207151"/>
            <a:ext cx="1117162" cy="72489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chemeClr val="bg1"/>
                </a:solidFill>
                <a:latin typeface="배달의민족 주아"/>
                <a:ea typeface="배달의민족 주아"/>
                <a:cs typeface="Times New Roman"/>
              </a:rPr>
              <a:t>Library</a:t>
            </a:r>
            <a:endParaRPr lang="en-US" altLang="ko-KR" sz="2400">
              <a:solidFill>
                <a:schemeClr val="bg1"/>
              </a:solidFill>
              <a:latin typeface="배달의민족 주아"/>
              <a:ea typeface="배달의민족 주아"/>
              <a:cs typeface="Times New Roman"/>
            </a:endParaRPr>
          </a:p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17" name=""/>
          <p:cNvGrpSpPr/>
          <p:nvPr/>
        </p:nvGrpSpPr>
        <p:grpSpPr>
          <a:xfrm rot="0">
            <a:off x="292100" y="84632"/>
            <a:ext cx="2571115" cy="570688"/>
            <a:chOff x="292100" y="84632"/>
            <a:chExt cx="2571115" cy="570688"/>
          </a:xfrm>
        </p:grpSpPr>
        <p:sp>
          <p:nvSpPr>
            <p:cNvPr id="18" name="TextBox 2"/>
            <p:cNvSpPr txBox="1"/>
            <p:nvPr/>
          </p:nvSpPr>
          <p:spPr>
            <a:xfrm>
              <a:off x="808528" y="84632"/>
              <a:ext cx="2054687" cy="5706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200" b="1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/>
                  <a:ea typeface="배달의민족 주아"/>
                </a:rPr>
                <a:t>사용자 환경</a:t>
              </a:r>
              <a:endParaRPr lang="ko-KR" altLang="en-US" sz="32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</a:endParaRPr>
            </a:p>
          </p:txBody>
        </p:sp>
        <p:sp>
          <p:nvSpPr>
            <p:cNvPr id="19" name="TextBox 4"/>
            <p:cNvSpPr txBox="1"/>
            <p:nvPr/>
          </p:nvSpPr>
          <p:spPr>
            <a:xfrm>
              <a:off x="292100" y="84722"/>
              <a:ext cx="799465" cy="33247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600" b="1">
                  <a:latin typeface="배달의민족 주아"/>
                  <a:ea typeface="배달의민족 주아"/>
                  <a:cs typeface="Times New Roman"/>
                </a:rPr>
                <a:t>Part 1</a:t>
              </a:r>
              <a:r>
                <a:rPr lang="en-US" altLang="ko-KR" sz="1200">
                  <a:latin typeface="배달의민족 주아"/>
                  <a:ea typeface="배달의민족 주아"/>
                  <a:cs typeface="Times New Roman"/>
                </a:rPr>
                <a:t> </a:t>
              </a:r>
              <a:endParaRPr lang="ko-KR" altLang="en-US" sz="1200">
                <a:latin typeface="배달의민족 주아"/>
                <a:ea typeface="배달의민족 주아"/>
                <a:cs typeface="Times New Roman"/>
              </a:endParaRPr>
            </a:p>
          </p:txBody>
        </p:sp>
      </p:grpSp>
      <p:sp>
        <p:nvSpPr>
          <p:cNvPr id="20" name="TextBox 5"/>
          <p:cNvSpPr txBox="1"/>
          <p:nvPr/>
        </p:nvSpPr>
        <p:spPr>
          <a:xfrm>
            <a:off x="1568500" y="710279"/>
            <a:ext cx="1999565" cy="2688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  <a:cs typeface="Times New Roman"/>
              </a:rPr>
              <a:t>Eclipse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  <a:cs typeface="Times New Roman"/>
              </a:rPr>
              <a:t>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  <a:cs typeface="Times New Roman"/>
              </a:rPr>
              <a:t>/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  <a:cs typeface="Times New Roman"/>
              </a:rPr>
              <a:t>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  <a:cs typeface="Times New Roman"/>
              </a:rPr>
              <a:t>Python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  <a:cs typeface="Times New Roman"/>
              </a:rPr>
              <a:t>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  <a:cs typeface="Times New Roman"/>
              </a:rPr>
              <a:t>/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  <a:cs typeface="Times New Roman"/>
              </a:rPr>
              <a:t>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  <a:cs typeface="Times New Roman"/>
              </a:rPr>
              <a:t> MySQL 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배달의민족 주아"/>
              <a:ea typeface="배달의민족 주아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solidFill>
          <a:srgbClr val="d6d5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주아"/>
              <a:ea typeface="배달의민족 주아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004217" y="507617"/>
            <a:ext cx="1287623" cy="5197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  <a:cs typeface="Times New Roman"/>
              </a:rPr>
              <a:t> 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  <a:cs typeface="Times New Roman"/>
              </a:rPr>
              <a:t>Python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  <a:cs typeface="Times New Roman"/>
              </a:rPr>
              <a:t> 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배달의민족 주아"/>
              <a:ea typeface="배달의민족 주아"/>
              <a:cs typeface="Times New Roman"/>
            </a:endParaRPr>
          </a:p>
        </p:txBody>
      </p:sp>
      <p:pic>
        <p:nvPicPr>
          <p:cNvPr id="2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26398" y="1101849"/>
            <a:ext cx="9342252" cy="5644687"/>
          </a:xfrm>
          <a:prstGeom prst="rect">
            <a:avLst/>
          </a:prstGeom>
        </p:spPr>
      </p:pic>
      <p:grpSp>
        <p:nvGrpSpPr>
          <p:cNvPr id="30" name=""/>
          <p:cNvGrpSpPr/>
          <p:nvPr/>
        </p:nvGrpSpPr>
        <p:grpSpPr>
          <a:xfrm rot="0">
            <a:off x="292100" y="84632"/>
            <a:ext cx="2571115" cy="570688"/>
            <a:chOff x="292100" y="84632"/>
            <a:chExt cx="2571115" cy="570688"/>
          </a:xfrm>
        </p:grpSpPr>
        <p:sp>
          <p:nvSpPr>
            <p:cNvPr id="31" name="TextBox 2"/>
            <p:cNvSpPr txBox="1"/>
            <p:nvPr/>
          </p:nvSpPr>
          <p:spPr>
            <a:xfrm>
              <a:off x="808528" y="84632"/>
              <a:ext cx="2054687" cy="5706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200" b="1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/>
                  <a:ea typeface="배달의민족 주아"/>
                </a:rPr>
                <a:t>사용자 환경</a:t>
              </a:r>
              <a:endParaRPr lang="ko-KR" altLang="en-US" sz="32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</a:endParaRPr>
            </a:p>
          </p:txBody>
        </p:sp>
        <p:sp>
          <p:nvSpPr>
            <p:cNvPr id="32" name="TextBox 4"/>
            <p:cNvSpPr txBox="1"/>
            <p:nvPr/>
          </p:nvSpPr>
          <p:spPr>
            <a:xfrm>
              <a:off x="292100" y="84722"/>
              <a:ext cx="799465" cy="33247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600" b="1">
                  <a:latin typeface="배달의민족 주아"/>
                  <a:ea typeface="배달의민족 주아"/>
                  <a:cs typeface="Times New Roman"/>
                </a:rPr>
                <a:t>Part 1</a:t>
              </a:r>
              <a:r>
                <a:rPr lang="en-US" altLang="ko-KR" sz="1200">
                  <a:latin typeface="배달의민족 주아"/>
                  <a:ea typeface="배달의민족 주아"/>
                  <a:cs typeface="Times New Roman"/>
                </a:rPr>
                <a:t> </a:t>
              </a:r>
              <a:endParaRPr lang="ko-KR" altLang="en-US" sz="1200">
                <a:latin typeface="배달의민족 주아"/>
                <a:ea typeface="배달의민족 주아"/>
                <a:cs typeface="Times New Roman"/>
              </a:endParaRPr>
            </a:p>
          </p:txBody>
        </p:sp>
      </p:grpSp>
      <p:sp>
        <p:nvSpPr>
          <p:cNvPr id="33" name=""/>
          <p:cNvSpPr txBox="1"/>
          <p:nvPr/>
        </p:nvSpPr>
        <p:spPr>
          <a:xfrm>
            <a:off x="6500264" y="2668165"/>
            <a:ext cx="4869292" cy="758113"/>
          </a:xfrm>
          <a:prstGeom prst="rect">
            <a:avLst/>
          </a:prstGeom>
          <a:solidFill>
            <a:schemeClr val="lt1">
              <a:alpha val="73000"/>
            </a:schemeClr>
          </a:solidFill>
          <a:ln w="25400">
            <a:noFill/>
          </a:ln>
        </p:spPr>
        <p:txBody>
          <a:bodyPr wrap="square">
            <a:spAutoFit/>
          </a:bodyPr>
          <a:p>
            <a:pPr>
              <a:defRPr/>
            </a:pPr>
            <a:r>
              <a:rPr lang="en-US" altLang="ko-KR" b="1">
                <a:solidFill>
                  <a:srgbClr val="008000"/>
                </a:solidFill>
              </a:rPr>
              <a:t>Open API</a:t>
            </a:r>
            <a:r>
              <a:rPr lang="ko-KR" altLang="en-US" b="1">
                <a:solidFill>
                  <a:srgbClr val="008000"/>
                </a:solidFill>
              </a:rPr>
              <a:t>를 통한 대량의 데이터</a:t>
            </a:r>
            <a:r>
              <a:rPr lang="en-US" altLang="ko-KR" b="1">
                <a:solidFill>
                  <a:srgbClr val="008000"/>
                </a:solidFill>
              </a:rPr>
              <a:t>(CSV)</a:t>
            </a:r>
            <a:endParaRPr lang="ko-KR" altLang="en-US" b="1">
              <a:solidFill>
                <a:srgbClr val="008000"/>
              </a:solidFill>
            </a:endParaRPr>
          </a:p>
          <a:p>
            <a:pPr>
              <a:defRPr/>
            </a:pPr>
            <a:endParaRPr lang="ko-KR" altLang="en-US" sz="800" b="1">
              <a:solidFill>
                <a:srgbClr val="008000"/>
              </a:solidFill>
            </a:endParaRPr>
          </a:p>
          <a:p>
            <a:pPr>
              <a:defRPr/>
            </a:pPr>
            <a:r>
              <a:rPr lang="en-US" altLang="ko-KR" b="1">
                <a:solidFill>
                  <a:srgbClr val="008000"/>
                </a:solidFill>
              </a:rPr>
              <a:t>MySQL(RDBMS)</a:t>
            </a:r>
            <a:r>
              <a:rPr lang="ko-KR" altLang="en-US" b="1">
                <a:solidFill>
                  <a:srgbClr val="008000"/>
                </a:solidFill>
              </a:rPr>
              <a:t>에서 관리하기 위한 업데이트</a:t>
            </a:r>
            <a:r>
              <a:rPr lang="ko-KR" altLang="en-US">
                <a:solidFill>
                  <a:schemeClr val="lt1"/>
                </a:solidFill>
              </a:rPr>
              <a:t> </a:t>
            </a:r>
            <a:r>
              <a:rPr lang="ko-KR" altLang="en-US">
                <a:solidFill>
                  <a:schemeClr val="accent3"/>
                </a:solidFill>
              </a:rPr>
              <a:t> </a:t>
            </a:r>
            <a:endParaRPr lang="ko-KR" altLang="en-US">
              <a:solidFill>
                <a:schemeClr val="accent3"/>
              </a:solidFill>
            </a:endParaRPr>
          </a:p>
        </p:txBody>
      </p:sp>
      <p:pic>
        <p:nvPicPr>
          <p:cNvPr id="34" name="그림 7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721769" y="383821"/>
            <a:ext cx="2203322" cy="560010"/>
          </a:xfrm>
          <a:prstGeom prst="rect">
            <a:avLst/>
          </a:prstGeom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주아"/>
              <a:ea typeface="배달의민족 주아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942214" y="5488149"/>
            <a:ext cx="2579625" cy="90193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>
                <a:solidFill>
                  <a:srgbClr val="008000"/>
                </a:solidFill>
                <a:latin typeface="맑은 고딕"/>
                <a:ea typeface="맑은 고딕"/>
              </a:rPr>
              <a:t>코로나 </a:t>
            </a:r>
            <a:endParaRPr lang="ko-KR" altLang="en-US" b="1">
              <a:solidFill>
                <a:srgbClr val="008000"/>
              </a:solidFill>
              <a:latin typeface="맑은 고딕"/>
              <a:ea typeface="맑은 고딕"/>
            </a:endParaRPr>
          </a:p>
          <a:p>
            <a:pPr lvl="0" algn="ctr">
              <a:defRPr/>
            </a:pPr>
            <a:r>
              <a:rPr lang="ko-KR" altLang="en-US" b="1">
                <a:solidFill>
                  <a:srgbClr val="008000"/>
                </a:solidFill>
                <a:latin typeface="맑은 고딕"/>
                <a:ea typeface="맑은 고딕"/>
              </a:rPr>
              <a:t>예방 접종 센터 </a:t>
            </a:r>
            <a:endParaRPr lang="ko-KR" altLang="en-US" b="1">
              <a:solidFill>
                <a:srgbClr val="008000"/>
              </a:solidFill>
              <a:latin typeface="맑은 고딕"/>
              <a:ea typeface="맑은 고딕"/>
            </a:endParaRPr>
          </a:p>
          <a:p>
            <a:pPr lvl="0" algn="ctr">
              <a:defRPr/>
            </a:pPr>
            <a:r>
              <a:rPr lang="ko-KR" altLang="en-US" b="1">
                <a:solidFill>
                  <a:srgbClr val="008000"/>
                </a:solidFill>
                <a:latin typeface="맑은 고딕"/>
                <a:ea typeface="맑은 고딕"/>
              </a:rPr>
              <a:t>정보</a:t>
            </a:r>
            <a:endParaRPr lang="ko-KR" altLang="en-US" b="1">
              <a:solidFill>
                <a:srgbClr val="008000"/>
              </a:solidFill>
              <a:latin typeface="맑은 고딕"/>
              <a:ea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03527" y="5488149"/>
            <a:ext cx="2072646" cy="64301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>
                <a:solidFill>
                  <a:srgbClr val="008000"/>
                </a:solidFill>
                <a:latin typeface="맑은 고딕"/>
                <a:ea typeface="맑은 고딕"/>
                <a:cs typeface="함초롬바탕"/>
              </a:rPr>
              <a:t>회원가입 시 </a:t>
            </a:r>
            <a:endParaRPr lang="ko-KR" altLang="en-US" b="1">
              <a:solidFill>
                <a:srgbClr val="008000"/>
              </a:solidFill>
              <a:latin typeface="맑은 고딕"/>
              <a:ea typeface="맑은 고딕"/>
              <a:cs typeface="함초롬바탕"/>
            </a:endParaRPr>
          </a:p>
          <a:p>
            <a:pPr lvl="0" algn="ctr">
              <a:defRPr/>
            </a:pPr>
            <a:r>
              <a:rPr lang="ko-KR" altLang="en-US" b="1">
                <a:solidFill>
                  <a:srgbClr val="008000"/>
                </a:solidFill>
                <a:latin typeface="맑은 고딕"/>
                <a:ea typeface="맑은 고딕"/>
                <a:cs typeface="함초롬바탕"/>
              </a:rPr>
              <a:t>사용자 정보 저장</a:t>
            </a:r>
            <a:endParaRPr lang="ko-KR" altLang="en-US" b="1">
              <a:solidFill>
                <a:srgbClr val="008000"/>
              </a:solidFill>
              <a:latin typeface="맑은 고딕"/>
              <a:ea typeface="맑은 고딕"/>
              <a:cs typeface="함초롬바탕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805038" y="5570289"/>
            <a:ext cx="2104945" cy="91015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>
                <a:solidFill>
                  <a:srgbClr val="008000"/>
                </a:solidFill>
                <a:latin typeface="맑은 고딕"/>
                <a:ea typeface="맑은 고딕"/>
              </a:rPr>
              <a:t>코로나 확진 날짜</a:t>
            </a:r>
            <a:r>
              <a:rPr lang="en-US" altLang="ko-KR" b="1">
                <a:solidFill>
                  <a:srgbClr val="008000"/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rgbClr val="008000"/>
                </a:solidFill>
                <a:latin typeface="맑은 고딕"/>
                <a:ea typeface="맑은 고딕"/>
              </a:rPr>
              <a:t> </a:t>
            </a:r>
            <a:endParaRPr lang="ko-KR" altLang="en-US" b="1">
              <a:solidFill>
                <a:srgbClr val="008000"/>
              </a:solidFill>
              <a:latin typeface="맑은 고딕"/>
              <a:ea typeface="맑은 고딕"/>
            </a:endParaRPr>
          </a:p>
          <a:p>
            <a:pPr lvl="0" algn="ctr">
              <a:defRPr/>
            </a:pPr>
            <a:r>
              <a:rPr lang="ko-KR" altLang="en-US" b="1">
                <a:solidFill>
                  <a:srgbClr val="008000"/>
                </a:solidFill>
                <a:latin typeface="맑은 고딕"/>
                <a:ea typeface="맑은 고딕"/>
              </a:rPr>
              <a:t>주소</a:t>
            </a:r>
            <a:r>
              <a:rPr lang="en-US" altLang="ko-KR" b="1">
                <a:solidFill>
                  <a:srgbClr val="008000"/>
                </a:solidFill>
                <a:latin typeface="맑은 고딕"/>
                <a:ea typeface="맑은 고딕"/>
              </a:rPr>
              <a:t>, </a:t>
            </a:r>
            <a:r>
              <a:rPr lang="ko-KR" altLang="en-US" b="1">
                <a:solidFill>
                  <a:srgbClr val="008000"/>
                </a:solidFill>
                <a:latin typeface="맑은 고딕"/>
                <a:ea typeface="맑은 고딕"/>
              </a:rPr>
              <a:t>경로</a:t>
            </a:r>
            <a:endParaRPr lang="ko-KR" altLang="en-US"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/>
          </a:p>
        </p:txBody>
      </p:sp>
      <p:sp>
        <p:nvSpPr>
          <p:cNvPr id="30" name="TextBox 5"/>
          <p:cNvSpPr txBox="1"/>
          <p:nvPr/>
        </p:nvSpPr>
        <p:spPr>
          <a:xfrm>
            <a:off x="2004217" y="507617"/>
            <a:ext cx="1354298" cy="5197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  <a:cs typeface="Times New Roman"/>
              </a:rPr>
              <a:t> 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  <a:cs typeface="Times New Roman"/>
              </a:rPr>
              <a:t>MySQL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  <a:cs typeface="Times New Roman"/>
              </a:rPr>
              <a:t> 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배달의민족 주아"/>
              <a:ea typeface="배달의민족 주아"/>
              <a:cs typeface="Times New Roman"/>
            </a:endParaRPr>
          </a:p>
        </p:txBody>
      </p:sp>
      <p:grpSp>
        <p:nvGrpSpPr>
          <p:cNvPr id="31" name=""/>
          <p:cNvGrpSpPr/>
          <p:nvPr/>
        </p:nvGrpSpPr>
        <p:grpSpPr>
          <a:xfrm rot="0">
            <a:off x="292100" y="84632"/>
            <a:ext cx="2571115" cy="570688"/>
            <a:chOff x="292100" y="84632"/>
            <a:chExt cx="2571115" cy="570688"/>
          </a:xfrm>
        </p:grpSpPr>
        <p:sp>
          <p:nvSpPr>
            <p:cNvPr id="32" name="TextBox 2"/>
            <p:cNvSpPr txBox="1"/>
            <p:nvPr/>
          </p:nvSpPr>
          <p:spPr>
            <a:xfrm>
              <a:off x="808528" y="84632"/>
              <a:ext cx="2054687" cy="5706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200" b="1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/>
                  <a:ea typeface="배달의민족 주아"/>
                </a:rPr>
                <a:t>사용자 환경</a:t>
              </a:r>
              <a:endParaRPr lang="ko-KR" altLang="en-US" sz="32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</a:endParaRPr>
            </a:p>
          </p:txBody>
        </p:sp>
        <p:sp>
          <p:nvSpPr>
            <p:cNvPr id="33" name="TextBox 4"/>
            <p:cNvSpPr txBox="1"/>
            <p:nvPr/>
          </p:nvSpPr>
          <p:spPr>
            <a:xfrm>
              <a:off x="292100" y="84722"/>
              <a:ext cx="799465" cy="33247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600" b="1">
                  <a:latin typeface="배달의민족 주아"/>
                  <a:ea typeface="배달의민족 주아"/>
                  <a:cs typeface="Times New Roman"/>
                </a:rPr>
                <a:t>Part 1</a:t>
              </a:r>
              <a:r>
                <a:rPr lang="en-US" altLang="ko-KR" sz="1200">
                  <a:latin typeface="배달의민족 주아"/>
                  <a:ea typeface="배달의민족 주아"/>
                  <a:cs typeface="Times New Roman"/>
                </a:rPr>
                <a:t> </a:t>
              </a:r>
              <a:endParaRPr lang="ko-KR" altLang="en-US" sz="1200">
                <a:latin typeface="배달의민족 주아"/>
                <a:ea typeface="배달의민족 주아"/>
                <a:cs typeface="Times New Roman"/>
              </a:endParaRPr>
            </a:p>
          </p:txBody>
        </p:sp>
      </p:grp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rcRect l="70460" t="-300" r="-200" b="49980"/>
          <a:stretch>
            <a:fillRect/>
          </a:stretch>
        </p:blipFill>
        <p:spPr>
          <a:xfrm>
            <a:off x="9691539" y="3100104"/>
            <a:ext cx="2039572" cy="2235049"/>
          </a:xfrm>
          <a:prstGeom prst="rect">
            <a:avLst/>
          </a:prstGeom>
          <a:solidFill>
            <a:schemeClr val="lt1"/>
          </a:solidFill>
          <a:ln w="25400">
            <a:solidFill>
              <a:schemeClr val="accent1">
                <a:alpha val="72000"/>
              </a:schemeClr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35" name=""/>
          <p:cNvPicPr>
            <a:picLocks noChangeAspect="1"/>
          </p:cNvPicPr>
          <p:nvPr/>
        </p:nvPicPr>
        <p:blipFill rotWithShape="1">
          <a:blip r:embed="rId3"/>
          <a:srcRect r="70570" b="59000"/>
          <a:stretch>
            <a:fillRect/>
          </a:stretch>
        </p:blipFill>
        <p:spPr>
          <a:xfrm>
            <a:off x="2872063" y="3069248"/>
            <a:ext cx="2037920" cy="2201759"/>
          </a:xfrm>
          <a:prstGeom prst="rect">
            <a:avLst/>
          </a:prstGeom>
          <a:solidFill>
            <a:schemeClr val="lt1"/>
          </a:solidFill>
          <a:ln w="25400">
            <a:solidFill>
              <a:schemeClr val="accent1">
                <a:alpha val="47000"/>
              </a:schemeClr>
            </a:solidFill>
          </a:ln>
          <a:effectLst>
            <a:outerShdw blurRad="76200" dist="762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36" name=""/>
          <p:cNvPicPr>
            <a:picLocks noChangeAspect="1"/>
          </p:cNvPicPr>
          <p:nvPr/>
        </p:nvPicPr>
        <p:blipFill rotWithShape="1">
          <a:blip r:embed="rId4"/>
          <a:srcRect t="49680" r="70460"/>
          <a:stretch>
            <a:fillRect/>
          </a:stretch>
        </p:blipFill>
        <p:spPr>
          <a:xfrm>
            <a:off x="5215193" y="3060290"/>
            <a:ext cx="2003978" cy="2210717"/>
          </a:xfrm>
          <a:prstGeom prst="rect">
            <a:avLst/>
          </a:prstGeom>
          <a:solidFill>
            <a:schemeClr val="lt1"/>
          </a:solidFill>
          <a:ln w="25400">
            <a:solidFill>
              <a:srgbClr val="42c7f1">
                <a:alpha val="56000"/>
              </a:srgbClr>
            </a:solidFill>
          </a:ln>
          <a:effectLst>
            <a:outerShdw blurRad="76200" dist="762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5"/>
          <a:srcRect l="35130" r="35130" b="59130"/>
          <a:stretch>
            <a:fillRect/>
          </a:stretch>
        </p:blipFill>
        <p:spPr>
          <a:xfrm>
            <a:off x="526791" y="3084181"/>
            <a:ext cx="2049383" cy="2186826"/>
          </a:xfrm>
          <a:prstGeom prst="rect">
            <a:avLst/>
          </a:prstGeom>
          <a:solidFill>
            <a:schemeClr val="lt1"/>
          </a:solidFill>
          <a:ln w="25400">
            <a:solidFill>
              <a:schemeClr val="accent1">
                <a:alpha val="64000"/>
              </a:schemeClr>
            </a:solidFill>
          </a:ln>
          <a:effectLst>
            <a:outerShdw blurRad="76200" dist="76200" dir="81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39" name=""/>
          <p:cNvPicPr>
            <a:picLocks noChangeAspect="1"/>
          </p:cNvPicPr>
          <p:nvPr/>
        </p:nvPicPr>
        <p:blipFill rotWithShape="1">
          <a:blip r:embed="rId6"/>
          <a:srcRect l="35130" t="49680" r="35130" b="300"/>
          <a:stretch>
            <a:fillRect/>
          </a:stretch>
        </p:blipFill>
        <p:spPr>
          <a:xfrm>
            <a:off x="7447937" y="3093916"/>
            <a:ext cx="2002996" cy="2181674"/>
          </a:xfrm>
          <a:prstGeom prst="rect">
            <a:avLst/>
          </a:prstGeom>
          <a:solidFill>
            <a:schemeClr val="lt1"/>
          </a:solidFill>
          <a:ln w="25400">
            <a:solidFill>
              <a:srgbClr val="42c7f1">
                <a:alpha val="64000"/>
              </a:srgbClr>
            </a:solidFill>
          </a:ln>
          <a:effectLst>
            <a:outerShdw blurRad="76200" dist="76200" dir="54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40" name=""/>
          <p:cNvSpPr/>
          <p:nvPr/>
        </p:nvSpPr>
        <p:spPr>
          <a:xfrm>
            <a:off x="4600677" y="1134805"/>
            <a:ext cx="2990646" cy="1239274"/>
          </a:xfrm>
          <a:prstGeom prst="can">
            <a:avLst>
              <a:gd name="adj" fmla="val 35156"/>
            </a:avLst>
          </a:prstGeom>
          <a:solidFill>
            <a:srgbClr val="42c7f1"/>
          </a:solidFill>
          <a:ln w="28575">
            <a:solidFill>
              <a:srgbClr val="42c7f1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>
              <a:solidFill>
                <a:srgbClr val="0eaadd"/>
              </a:solidFill>
            </a:endParaRPr>
          </a:p>
        </p:txBody>
      </p:sp>
      <p:sp>
        <p:nvSpPr>
          <p:cNvPr id="41" name=""/>
          <p:cNvSpPr txBox="1"/>
          <p:nvPr/>
        </p:nvSpPr>
        <p:spPr>
          <a:xfrm>
            <a:off x="4802541" y="1739078"/>
            <a:ext cx="2586918" cy="451917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2400" b="1">
                <a:solidFill>
                  <a:schemeClr val="lt1"/>
                </a:solidFill>
              </a:rPr>
              <a:t>COVID_JSP</a:t>
            </a:r>
            <a:endParaRPr lang="en-US" altLang="ko-KR" sz="2400" b="1">
              <a:solidFill>
                <a:schemeClr val="lt1"/>
              </a:solidFill>
            </a:endParaRPr>
          </a:p>
        </p:txBody>
      </p:sp>
      <p:sp>
        <p:nvSpPr>
          <p:cNvPr id="42" name=""/>
          <p:cNvSpPr txBox="1"/>
          <p:nvPr/>
        </p:nvSpPr>
        <p:spPr>
          <a:xfrm>
            <a:off x="4802540" y="1554723"/>
            <a:ext cx="1293460" cy="33884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600">
                <a:solidFill>
                  <a:srgbClr val="d9d9d9"/>
                </a:solidFill>
              </a:rPr>
              <a:t>SCHEMAS</a:t>
            </a:r>
            <a:endParaRPr lang="en-US" altLang="ko-KR" sz="1600">
              <a:solidFill>
                <a:srgbClr val="d9d9d9"/>
              </a:solidFill>
            </a:endParaRPr>
          </a:p>
        </p:txBody>
      </p:sp>
      <p:cxnSp>
        <p:nvCxnSpPr>
          <p:cNvPr id="45" name=""/>
          <p:cNvCxnSpPr/>
          <p:nvPr/>
        </p:nvCxnSpPr>
        <p:spPr>
          <a:xfrm>
            <a:off x="7335274" y="2292143"/>
            <a:ext cx="3425926" cy="337985"/>
          </a:xfrm>
          <a:prstGeom prst="bentConnector3">
            <a:avLst>
              <a:gd name="adj1" fmla="val -689"/>
            </a:avLst>
          </a:prstGeom>
          <a:ln w="25400">
            <a:solidFill>
              <a:schemeClr val="accent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"/>
          <p:cNvCxnSpPr/>
          <p:nvPr/>
        </p:nvCxnSpPr>
        <p:spPr>
          <a:xfrm rot="10800000" flipV="1">
            <a:off x="1582859" y="2293714"/>
            <a:ext cx="3359355" cy="317498"/>
          </a:xfrm>
          <a:prstGeom prst="bentConnector3">
            <a:avLst>
              <a:gd name="adj1" fmla="val 78"/>
            </a:avLst>
          </a:prstGeom>
          <a:ln w="25400">
            <a:solidFill>
              <a:schemeClr val="accent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"/>
          <p:cNvCxnSpPr>
            <a:stCxn id="37" idx="0"/>
          </p:cNvCxnSpPr>
          <p:nvPr/>
        </p:nvCxnSpPr>
        <p:spPr>
          <a:xfrm rot="5400000" flipH="1" flipV="1">
            <a:off x="1320444" y="2850924"/>
            <a:ext cx="464294" cy="2218"/>
          </a:xfrm>
          <a:prstGeom prst="line">
            <a:avLst/>
          </a:prstGeom>
          <a:ln w="25400">
            <a:solidFill>
              <a:schemeClr val="accent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"/>
          <p:cNvCxnSpPr/>
          <p:nvPr/>
        </p:nvCxnSpPr>
        <p:spPr>
          <a:xfrm rot="5400000" flipH="1" flipV="1">
            <a:off x="10502157" y="2857534"/>
            <a:ext cx="464294" cy="2219"/>
          </a:xfrm>
          <a:prstGeom prst="line">
            <a:avLst/>
          </a:prstGeom>
          <a:ln w="25400">
            <a:solidFill>
              <a:schemeClr val="accent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"/>
          <p:cNvCxnSpPr/>
          <p:nvPr/>
        </p:nvCxnSpPr>
        <p:spPr>
          <a:xfrm rot="10800000" flipV="1">
            <a:off x="3904278" y="2340428"/>
            <a:ext cx="1516224" cy="437371"/>
          </a:xfrm>
          <a:prstGeom prst="bentConnector3">
            <a:avLst>
              <a:gd name="adj1" fmla="val -177"/>
            </a:avLst>
          </a:prstGeom>
          <a:ln w="25400">
            <a:solidFill>
              <a:schemeClr val="accent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"/>
          <p:cNvCxnSpPr>
            <a:stCxn id="35" idx="0"/>
          </p:cNvCxnSpPr>
          <p:nvPr/>
        </p:nvCxnSpPr>
        <p:spPr>
          <a:xfrm rot="5400000" flipH="1" flipV="1">
            <a:off x="3748372" y="2914937"/>
            <a:ext cx="296962" cy="11660"/>
          </a:xfrm>
          <a:prstGeom prst="line">
            <a:avLst/>
          </a:prstGeom>
          <a:ln w="25400">
            <a:solidFill>
              <a:schemeClr val="accent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"/>
          <p:cNvCxnSpPr>
            <a:endCxn id="40" idx="3"/>
          </p:cNvCxnSpPr>
          <p:nvPr/>
        </p:nvCxnSpPr>
        <p:spPr>
          <a:xfrm rot="16200000">
            <a:off x="5747365" y="2722715"/>
            <a:ext cx="697270" cy="0"/>
          </a:xfrm>
          <a:prstGeom prst="line">
            <a:avLst/>
          </a:prstGeom>
          <a:ln w="25400">
            <a:solidFill>
              <a:schemeClr val="accent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"/>
          <p:cNvCxnSpPr/>
          <p:nvPr/>
        </p:nvCxnSpPr>
        <p:spPr>
          <a:xfrm>
            <a:off x="6739281" y="2357068"/>
            <a:ext cx="1733110" cy="479048"/>
          </a:xfrm>
          <a:prstGeom prst="bentConnector3">
            <a:avLst>
              <a:gd name="adj1" fmla="val -177"/>
            </a:avLst>
          </a:prstGeom>
          <a:ln w="25400">
            <a:solidFill>
              <a:schemeClr val="accent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"/>
          <p:cNvCxnSpPr>
            <a:stCxn id="39" idx="0"/>
          </p:cNvCxnSpPr>
          <p:nvPr/>
        </p:nvCxnSpPr>
        <p:spPr>
          <a:xfrm rot="5400000" flipH="1" flipV="1">
            <a:off x="8322292" y="2963255"/>
            <a:ext cx="257798" cy="3522"/>
          </a:xfrm>
          <a:prstGeom prst="line">
            <a:avLst/>
          </a:prstGeom>
          <a:ln w="25400">
            <a:solidFill>
              <a:schemeClr val="accent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26"/>
          <p:cNvSpPr txBox="1"/>
          <p:nvPr/>
        </p:nvSpPr>
        <p:spPr>
          <a:xfrm>
            <a:off x="9421514" y="5570289"/>
            <a:ext cx="2579625" cy="6438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>
                <a:solidFill>
                  <a:srgbClr val="008000"/>
                </a:solidFill>
                <a:latin typeface="맑은 고딕"/>
                <a:ea typeface="맑은 고딕"/>
              </a:rPr>
              <a:t>사용자 설문조사</a:t>
            </a:r>
            <a:endParaRPr lang="ko-KR" altLang="en-US" b="1">
              <a:solidFill>
                <a:srgbClr val="008000"/>
              </a:solidFill>
              <a:latin typeface="맑은 고딕"/>
              <a:ea typeface="맑은 고딕"/>
            </a:endParaRPr>
          </a:p>
          <a:p>
            <a:pPr lvl="0" algn="ctr">
              <a:defRPr/>
            </a:pPr>
            <a:r>
              <a:rPr lang="ko-KR" altLang="en-US" b="1">
                <a:solidFill>
                  <a:srgbClr val="008000"/>
                </a:solidFill>
                <a:latin typeface="맑은 고딕"/>
                <a:ea typeface="맑은 고딕"/>
              </a:rPr>
              <a:t>응답 </a:t>
            </a:r>
            <a:endParaRPr lang="ko-KR" altLang="en-US" b="1">
              <a:solidFill>
                <a:srgbClr val="008000"/>
              </a:solidFill>
              <a:latin typeface="맑은 고딕"/>
              <a:ea typeface="맑은 고딕"/>
            </a:endParaRPr>
          </a:p>
        </p:txBody>
      </p:sp>
      <p:sp>
        <p:nvSpPr>
          <p:cNvPr id="57" name="TextBox 26"/>
          <p:cNvSpPr txBox="1"/>
          <p:nvPr/>
        </p:nvSpPr>
        <p:spPr>
          <a:xfrm>
            <a:off x="7219171" y="5573446"/>
            <a:ext cx="2579626" cy="36567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>
                <a:solidFill>
                  <a:srgbClr val="008000"/>
                </a:solidFill>
                <a:latin typeface="맑은 고딕"/>
                <a:ea typeface="맑은 고딕"/>
              </a:rPr>
              <a:t>사용자 게시판</a:t>
            </a:r>
            <a:endParaRPr lang="ko-KR" altLang="en-US" b="1">
              <a:solidFill>
                <a:srgbClr val="008000"/>
              </a:solidFill>
              <a:latin typeface="맑은 고딕"/>
              <a:ea typeface="맑은 고딕"/>
            </a:endParaRPr>
          </a:p>
        </p:txBody>
      </p:sp>
      <p:pic>
        <p:nvPicPr>
          <p:cNvPr id="60" name="그림 6"/>
          <p:cNvPicPr>
            <a:picLocks noChangeAspect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0448941" y="208443"/>
            <a:ext cx="1487264" cy="7812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주아"/>
              <a:ea typeface="배달의민족 주아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5"/>
          <p:cNvSpPr txBox="1"/>
          <p:nvPr/>
        </p:nvSpPr>
        <p:spPr>
          <a:xfrm>
            <a:off x="2004217" y="507617"/>
            <a:ext cx="1354298" cy="5197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  <a:cs typeface="Times New Roman"/>
              </a:rPr>
              <a:t> 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  <a:cs typeface="Times New Roman"/>
              </a:rPr>
              <a:t>MySQL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  <a:cs typeface="Times New Roman"/>
              </a:rPr>
              <a:t> 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배달의민족 주아"/>
              <a:ea typeface="배달의민족 주아"/>
              <a:cs typeface="Times New Roman"/>
            </a:endParaRPr>
          </a:p>
        </p:txBody>
      </p:sp>
      <p:grpSp>
        <p:nvGrpSpPr>
          <p:cNvPr id="31" name=""/>
          <p:cNvGrpSpPr/>
          <p:nvPr/>
        </p:nvGrpSpPr>
        <p:grpSpPr>
          <a:xfrm rot="0">
            <a:off x="292100" y="84632"/>
            <a:ext cx="2571115" cy="570688"/>
            <a:chOff x="292100" y="84632"/>
            <a:chExt cx="2571115" cy="570688"/>
          </a:xfrm>
        </p:grpSpPr>
        <p:sp>
          <p:nvSpPr>
            <p:cNvPr id="32" name="TextBox 2"/>
            <p:cNvSpPr txBox="1"/>
            <p:nvPr/>
          </p:nvSpPr>
          <p:spPr>
            <a:xfrm>
              <a:off x="808528" y="84632"/>
              <a:ext cx="2054687" cy="5706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200" b="1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/>
                  <a:ea typeface="배달의민족 주아"/>
                </a:rPr>
                <a:t>사용자 환경</a:t>
              </a:r>
              <a:endParaRPr lang="ko-KR" altLang="en-US" sz="32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</a:endParaRPr>
            </a:p>
          </p:txBody>
        </p:sp>
        <p:sp>
          <p:nvSpPr>
            <p:cNvPr id="33" name="TextBox 4"/>
            <p:cNvSpPr txBox="1"/>
            <p:nvPr/>
          </p:nvSpPr>
          <p:spPr>
            <a:xfrm>
              <a:off x="292100" y="84722"/>
              <a:ext cx="799465" cy="33247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600" b="1">
                  <a:latin typeface="배달의민족 주아"/>
                  <a:ea typeface="배달의민족 주아"/>
                  <a:cs typeface="Times New Roman"/>
                </a:rPr>
                <a:t>Part 1</a:t>
              </a:r>
              <a:r>
                <a:rPr lang="en-US" altLang="ko-KR" sz="1200">
                  <a:latin typeface="배달의민족 주아"/>
                  <a:ea typeface="배달의민족 주아"/>
                  <a:cs typeface="Times New Roman"/>
                </a:rPr>
                <a:t> </a:t>
              </a:r>
              <a:endParaRPr lang="ko-KR" altLang="en-US" sz="1200">
                <a:latin typeface="배달의민족 주아"/>
                <a:ea typeface="배달의민족 주아"/>
                <a:cs typeface="Times New Roman"/>
              </a:endParaRPr>
            </a:p>
          </p:txBody>
        </p:sp>
      </p:grp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rcRect l="70460" t="-300" r="-200" b="49980"/>
          <a:stretch>
            <a:fillRect/>
          </a:stretch>
        </p:blipFill>
        <p:spPr>
          <a:xfrm>
            <a:off x="9518702" y="1989647"/>
            <a:ext cx="2143126" cy="1396816"/>
          </a:xfrm>
          <a:prstGeom prst="rect">
            <a:avLst/>
          </a:prstGeom>
          <a:solidFill>
            <a:schemeClr val="lt1"/>
          </a:solidFill>
          <a:ln w="25400">
            <a:solidFill>
              <a:schemeClr val="accent1">
                <a:alpha val="25000"/>
              </a:schemeClr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35" name=""/>
          <p:cNvPicPr>
            <a:picLocks noChangeAspect="1"/>
          </p:cNvPicPr>
          <p:nvPr/>
        </p:nvPicPr>
        <p:blipFill rotWithShape="1">
          <a:blip r:embed="rId3"/>
          <a:srcRect r="70570" b="59000"/>
          <a:stretch>
            <a:fillRect/>
          </a:stretch>
        </p:blipFill>
        <p:spPr>
          <a:xfrm>
            <a:off x="2699226" y="1998605"/>
            <a:ext cx="2141390" cy="1427672"/>
          </a:xfrm>
          <a:prstGeom prst="rect">
            <a:avLst/>
          </a:prstGeom>
          <a:solidFill>
            <a:schemeClr val="lt1"/>
          </a:solidFill>
          <a:ln w="25400">
            <a:solidFill>
              <a:schemeClr val="accent1">
                <a:alpha val="37000"/>
              </a:schemeClr>
            </a:solidFill>
          </a:ln>
          <a:effectLst>
            <a:outerShdw blurRad="76200" dist="762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36" name=""/>
          <p:cNvPicPr>
            <a:picLocks noChangeAspect="1"/>
          </p:cNvPicPr>
          <p:nvPr/>
        </p:nvPicPr>
        <p:blipFill rotWithShape="1">
          <a:blip r:embed="rId4"/>
          <a:srcRect t="49680" r="70460"/>
          <a:stretch>
            <a:fillRect/>
          </a:stretch>
        </p:blipFill>
        <p:spPr>
          <a:xfrm>
            <a:off x="5042356" y="1989647"/>
            <a:ext cx="2105724" cy="1436630"/>
          </a:xfrm>
          <a:prstGeom prst="rect">
            <a:avLst/>
          </a:prstGeom>
          <a:solidFill>
            <a:schemeClr val="lt1"/>
          </a:solidFill>
          <a:ln w="25400">
            <a:solidFill>
              <a:srgbClr val="42c7f1">
                <a:alpha val="37000"/>
              </a:srgbClr>
            </a:solidFill>
          </a:ln>
          <a:effectLst>
            <a:outerShdw blurRad="76200" dist="762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5"/>
          <a:srcRect l="35130" r="35130" b="59130"/>
          <a:stretch>
            <a:fillRect/>
          </a:stretch>
        </p:blipFill>
        <p:spPr>
          <a:xfrm>
            <a:off x="353954" y="2013538"/>
            <a:ext cx="2153435" cy="1412739"/>
          </a:xfrm>
          <a:prstGeom prst="rect">
            <a:avLst/>
          </a:prstGeom>
          <a:solidFill>
            <a:schemeClr val="lt1"/>
          </a:solidFill>
          <a:ln w="25400">
            <a:solidFill>
              <a:schemeClr val="accent1">
                <a:alpha val="42000"/>
              </a:schemeClr>
            </a:solidFill>
          </a:ln>
          <a:effectLst>
            <a:outerShdw blurRad="76200" dist="76200" dir="8100000" algn="ctr" rotWithShape="0">
              <a:srgbClr val="000000">
                <a:alpha val="50000"/>
              </a:srgbClr>
            </a:outerShdw>
            <a:softEdge rad="12700"/>
          </a:effectLst>
        </p:spPr>
      </p:pic>
      <p:pic>
        <p:nvPicPr>
          <p:cNvPr id="39" name=""/>
          <p:cNvPicPr>
            <a:picLocks noChangeAspect="1"/>
          </p:cNvPicPr>
          <p:nvPr/>
        </p:nvPicPr>
        <p:blipFill rotWithShape="1">
          <a:blip r:embed="rId6"/>
          <a:srcRect l="35130" t="49680" r="35130" b="300"/>
          <a:stretch>
            <a:fillRect/>
          </a:stretch>
        </p:blipFill>
        <p:spPr>
          <a:xfrm>
            <a:off x="7275101" y="1983459"/>
            <a:ext cx="2104693" cy="1403004"/>
          </a:xfrm>
          <a:prstGeom prst="rect">
            <a:avLst/>
          </a:prstGeom>
          <a:solidFill>
            <a:schemeClr val="lt1"/>
          </a:solidFill>
          <a:ln w="25400">
            <a:solidFill>
              <a:srgbClr val="42c7f1">
                <a:alpha val="36000"/>
              </a:srgbClr>
            </a:solidFill>
          </a:ln>
          <a:effectLst>
            <a:outerShdw blurRad="76200" dist="76200" dir="5400000" algn="ctr" rotWithShape="0">
              <a:srgbClr val="000000">
                <a:alpha val="50000"/>
              </a:srgbClr>
            </a:outerShdw>
          </a:effectLst>
        </p:spPr>
      </p:pic>
      <p:grpSp>
        <p:nvGrpSpPr>
          <p:cNvPr id="61" name=""/>
          <p:cNvGrpSpPr/>
          <p:nvPr/>
        </p:nvGrpSpPr>
        <p:grpSpPr>
          <a:xfrm rot="0">
            <a:off x="4727530" y="1027403"/>
            <a:ext cx="2735378" cy="745390"/>
            <a:chOff x="4599896" y="1027403"/>
            <a:chExt cx="2990646" cy="1163592"/>
          </a:xfrm>
        </p:grpSpPr>
        <p:sp>
          <p:nvSpPr>
            <p:cNvPr id="40" name=""/>
            <p:cNvSpPr/>
            <p:nvPr/>
          </p:nvSpPr>
          <p:spPr>
            <a:xfrm>
              <a:off x="4599896" y="1027403"/>
              <a:ext cx="2990646" cy="1163592"/>
            </a:xfrm>
            <a:prstGeom prst="can">
              <a:avLst>
                <a:gd name="adj" fmla="val 35156"/>
              </a:avLst>
            </a:prstGeom>
            <a:solidFill>
              <a:srgbClr val="42c7f1"/>
            </a:solidFill>
            <a:ln w="28575">
              <a:solidFill>
                <a:srgbClr val="42c7f1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>
                <a:solidFill>
                  <a:srgbClr val="0eaadd"/>
                </a:solidFill>
              </a:endParaRPr>
            </a:p>
          </p:txBody>
        </p:sp>
        <p:sp>
          <p:nvSpPr>
            <p:cNvPr id="41" name=""/>
            <p:cNvSpPr txBox="1"/>
            <p:nvPr/>
          </p:nvSpPr>
          <p:spPr>
            <a:xfrm>
              <a:off x="4801760" y="1491061"/>
              <a:ext cx="2586917" cy="69993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>
                <a:defRPr/>
              </a:pPr>
              <a:r>
                <a:rPr lang="en-US" altLang="ko-KR" sz="2400" b="1">
                  <a:solidFill>
                    <a:schemeClr val="lt1"/>
                  </a:solidFill>
                </a:rPr>
                <a:t>COVID_JSP</a:t>
              </a:r>
              <a:endParaRPr lang="en-US" altLang="ko-KR" sz="2400" b="1">
                <a:solidFill>
                  <a:schemeClr val="lt1"/>
                </a:solidFill>
              </a:endParaRPr>
            </a:p>
          </p:txBody>
        </p:sp>
        <p:sp>
          <p:nvSpPr>
            <p:cNvPr id="42" name=""/>
            <p:cNvSpPr txBox="1"/>
            <p:nvPr/>
          </p:nvSpPr>
          <p:spPr>
            <a:xfrm>
              <a:off x="5448489" y="1086217"/>
              <a:ext cx="1293459" cy="52743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en-US" altLang="ko-KR" sz="1600">
                  <a:solidFill>
                    <a:srgbClr val="d9d9d9"/>
                  </a:solidFill>
                </a:rPr>
                <a:t>SCHEMAS</a:t>
              </a:r>
              <a:endParaRPr lang="en-US" altLang="ko-KR" sz="1600">
                <a:solidFill>
                  <a:srgbClr val="d9d9d9"/>
                </a:solidFill>
              </a:endParaRPr>
            </a:p>
          </p:txBody>
        </p:sp>
      </p:grpSp>
      <p:pic>
        <p:nvPicPr>
          <p:cNvPr id="60" name="그림 6"/>
          <p:cNvPicPr>
            <a:picLocks noChangeAspect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0448941" y="208443"/>
            <a:ext cx="1487264" cy="781284"/>
          </a:xfrm>
          <a:prstGeom prst="rect">
            <a:avLst/>
          </a:prstGeom>
        </p:spPr>
      </p:pic>
      <p:pic>
        <p:nvPicPr>
          <p:cNvPr id="62" name=""/>
          <p:cNvPicPr>
            <a:picLocks noChangeAspect="1"/>
          </p:cNvPicPr>
          <p:nvPr/>
        </p:nvPicPr>
        <p:blipFill rotWithShape="1">
          <a:blip r:embed="rId8"/>
          <a:srcRect l="8140" t="28240"/>
          <a:stretch>
            <a:fillRect/>
          </a:stretch>
        </p:blipFill>
        <p:spPr>
          <a:xfrm>
            <a:off x="2681365" y="3619517"/>
            <a:ext cx="2212805" cy="660836"/>
          </a:xfrm>
          <a:prstGeom prst="rect">
            <a:avLst/>
          </a:prstGeom>
          <a:ln w="12700">
            <a:solidFill>
              <a:schemeClr val="accent1">
                <a:alpha val="64000"/>
              </a:schemeClr>
            </a:solidFill>
          </a:ln>
        </p:spPr>
      </p:pic>
      <p:pic>
        <p:nvPicPr>
          <p:cNvPr id="63" name=""/>
          <p:cNvPicPr>
            <a:picLocks noChangeAspect="1"/>
          </p:cNvPicPr>
          <p:nvPr/>
        </p:nvPicPr>
        <p:blipFill rotWithShape="1">
          <a:blip r:embed="rId9"/>
          <a:srcRect l="10780" r="7500" b="5410"/>
          <a:stretch>
            <a:fillRect/>
          </a:stretch>
        </p:blipFill>
        <p:spPr>
          <a:xfrm>
            <a:off x="292100" y="3619517"/>
            <a:ext cx="2215290" cy="660836"/>
          </a:xfrm>
          <a:prstGeom prst="rect">
            <a:avLst/>
          </a:prstGeom>
          <a:ln w="12700">
            <a:solidFill>
              <a:schemeClr val="accent1">
                <a:alpha val="64000"/>
              </a:schemeClr>
            </a:solidFill>
          </a:ln>
        </p:spPr>
      </p:pic>
      <p:pic>
        <p:nvPicPr>
          <p:cNvPr id="64" name=""/>
          <p:cNvPicPr>
            <a:picLocks noChangeAspect="1"/>
          </p:cNvPicPr>
          <p:nvPr/>
        </p:nvPicPr>
        <p:blipFill rotWithShape="1">
          <a:blip r:embed="rId10"/>
          <a:srcRect l="8920" t="10000"/>
          <a:stretch>
            <a:fillRect/>
          </a:stretch>
        </p:blipFill>
        <p:spPr>
          <a:xfrm>
            <a:off x="7275101" y="3619516"/>
            <a:ext cx="2104693" cy="2386652"/>
          </a:xfrm>
          <a:prstGeom prst="rect">
            <a:avLst/>
          </a:prstGeom>
          <a:ln w="12700">
            <a:solidFill>
              <a:schemeClr val="accent1">
                <a:alpha val="64000"/>
              </a:schemeClr>
            </a:solidFill>
          </a:ln>
        </p:spPr>
      </p:pic>
      <p:pic>
        <p:nvPicPr>
          <p:cNvPr id="65" name=""/>
          <p:cNvPicPr>
            <a:picLocks noChangeAspect="1"/>
          </p:cNvPicPr>
          <p:nvPr/>
        </p:nvPicPr>
        <p:blipFill rotWithShape="1">
          <a:blip r:embed="rId11"/>
          <a:srcRect l="6900" r="11120"/>
          <a:stretch>
            <a:fillRect/>
          </a:stretch>
        </p:blipFill>
        <p:spPr>
          <a:xfrm>
            <a:off x="5042357" y="3619516"/>
            <a:ext cx="2105724" cy="727740"/>
          </a:xfrm>
          <a:prstGeom prst="rect">
            <a:avLst/>
          </a:prstGeom>
          <a:ln w="12700">
            <a:solidFill>
              <a:schemeClr val="accent1">
                <a:alpha val="64000"/>
              </a:schemeClr>
            </a:solidFill>
          </a:ln>
        </p:spPr>
      </p:pic>
      <p:pic>
        <p:nvPicPr>
          <p:cNvPr id="66" name=""/>
          <p:cNvPicPr>
            <a:picLocks noChangeAspect="1"/>
          </p:cNvPicPr>
          <p:nvPr/>
        </p:nvPicPr>
        <p:blipFill rotWithShape="1">
          <a:blip r:embed="rId12"/>
          <a:srcRect l="11240" t="25000"/>
          <a:stretch>
            <a:fillRect/>
          </a:stretch>
        </p:blipFill>
        <p:spPr>
          <a:xfrm>
            <a:off x="9518702" y="3619516"/>
            <a:ext cx="1971778" cy="991254"/>
          </a:xfrm>
          <a:prstGeom prst="rect">
            <a:avLst/>
          </a:prstGeom>
          <a:ln w="12700">
            <a:solidFill>
              <a:schemeClr val="accent1">
                <a:alpha val="64000"/>
              </a:schemeClr>
            </a:solidFill>
          </a:ln>
        </p:spPr>
      </p:pic>
      <p:pic>
        <p:nvPicPr>
          <p:cNvPr id="67" name="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3769922" y="5220796"/>
            <a:ext cx="2640787" cy="1104057"/>
          </a:xfrm>
          <a:prstGeom prst="rect">
            <a:avLst/>
          </a:prstGeom>
          <a:ln w="12700">
            <a:solidFill>
              <a:schemeClr val="accent1">
                <a:alpha val="64000"/>
              </a:schemeClr>
            </a:solidFill>
          </a:ln>
        </p:spPr>
      </p:pic>
      <p:pic>
        <p:nvPicPr>
          <p:cNvPr id="68" name=""/>
          <p:cNvPicPr>
            <a:picLocks noChangeAspect="1"/>
          </p:cNvPicPr>
          <p:nvPr/>
        </p:nvPicPr>
        <p:blipFill rotWithShape="1">
          <a:blip r:embed="rId14"/>
          <a:srcRect r="2290"/>
          <a:stretch>
            <a:fillRect/>
          </a:stretch>
        </p:blipFill>
        <p:spPr>
          <a:xfrm>
            <a:off x="479298" y="5299038"/>
            <a:ext cx="2835118" cy="1025816"/>
          </a:xfrm>
          <a:prstGeom prst="rect">
            <a:avLst/>
          </a:prstGeom>
          <a:ln w="12700">
            <a:solidFill>
              <a:schemeClr val="accent1">
                <a:alpha val="64000"/>
              </a:schemeClr>
            </a:solidFill>
          </a:ln>
        </p:spPr>
      </p:pic>
      <p:sp>
        <p:nvSpPr>
          <p:cNvPr id="69" name="TextBox 5"/>
          <p:cNvSpPr txBox="1"/>
          <p:nvPr/>
        </p:nvSpPr>
        <p:spPr>
          <a:xfrm>
            <a:off x="292098" y="4688849"/>
            <a:ext cx="3381906" cy="605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700" b="1">
                <a:solidFill>
                  <a:srgbClr val="595959"/>
                </a:solidFill>
                <a:latin typeface="배달의민족 주아"/>
                <a:ea typeface="배달의민족 주아"/>
                <a:cs typeface="Times New Roman"/>
              </a:rPr>
              <a:t> </a:t>
            </a:r>
            <a:r>
              <a:rPr lang="en-US" altLang="ko-KR" sz="1700" b="1">
                <a:solidFill>
                  <a:srgbClr val="008000"/>
                </a:solidFill>
                <a:latin typeface="배달의민족 주아"/>
                <a:ea typeface="배달의민족 주아"/>
                <a:cs typeface="Times New Roman"/>
              </a:rPr>
              <a:t>XSS (</a:t>
            </a:r>
            <a:r>
              <a:rPr lang="ko-KR" altLang="en-US" sz="1700" b="1">
                <a:solidFill>
                  <a:srgbClr val="008000"/>
                </a:solidFill>
                <a:latin typeface="배달의민족 주아"/>
                <a:ea typeface="배달의민족 주아"/>
                <a:cs typeface="Times New Roman"/>
              </a:rPr>
              <a:t>크로스사이트 스크립트</a:t>
            </a:r>
            <a:r>
              <a:rPr lang="en-US" altLang="ko-KR" sz="1700" b="1">
                <a:solidFill>
                  <a:srgbClr val="008000"/>
                </a:solidFill>
                <a:latin typeface="배달의민족 주아"/>
                <a:ea typeface="배달의민족 주아"/>
                <a:cs typeface="Times New Roman"/>
              </a:rPr>
              <a:t>)</a:t>
            </a:r>
            <a:r>
              <a:rPr lang="ko-KR" altLang="en-US" sz="1700" b="1">
                <a:solidFill>
                  <a:srgbClr val="008000"/>
                </a:solidFill>
                <a:latin typeface="배달의민족 주아"/>
                <a:ea typeface="배달의민족 주아"/>
                <a:cs typeface="Times New Roman"/>
              </a:rPr>
              <a:t> </a:t>
            </a:r>
            <a:endParaRPr lang="ko-KR" altLang="en-US" sz="1700" b="1">
              <a:solidFill>
                <a:srgbClr val="008000"/>
              </a:solidFill>
              <a:latin typeface="배달의민족 주아"/>
              <a:ea typeface="배달의민족 주아"/>
              <a:cs typeface="Times New Roman"/>
            </a:endParaRPr>
          </a:p>
          <a:p>
            <a:pPr lvl="0" algn="ctr">
              <a:defRPr/>
            </a:pPr>
            <a:r>
              <a:rPr lang="ko-KR" altLang="en-US" sz="1700" b="1">
                <a:solidFill>
                  <a:srgbClr val="008000"/>
                </a:solidFill>
                <a:latin typeface="배달의민족 주아"/>
                <a:ea typeface="배달의민족 주아"/>
                <a:cs typeface="Times New Roman"/>
              </a:rPr>
              <a:t>취약점</a:t>
            </a:r>
            <a:r>
              <a:rPr lang="en-US" altLang="ko-KR" sz="1700" b="1">
                <a:solidFill>
                  <a:srgbClr val="008000"/>
                </a:solidFill>
                <a:latin typeface="배달의민족 주아"/>
                <a:ea typeface="배달의민족 주아"/>
                <a:cs typeface="Times New Roman"/>
              </a:rPr>
              <a:t> </a:t>
            </a:r>
            <a:r>
              <a:rPr lang="ko-KR" altLang="en-US" sz="1700" b="1">
                <a:solidFill>
                  <a:srgbClr val="008000"/>
                </a:solidFill>
                <a:latin typeface="배달의민족 주아"/>
                <a:ea typeface="배달의민족 주아"/>
                <a:cs typeface="Times New Roman"/>
              </a:rPr>
              <a:t>대응</a:t>
            </a:r>
            <a:r>
              <a:rPr lang="en-US" altLang="ko-KR" sz="1700" b="1">
                <a:solidFill>
                  <a:srgbClr val="008000"/>
                </a:solidFill>
                <a:latin typeface="배달의민족 주아"/>
                <a:ea typeface="배달의민족 주아"/>
                <a:cs typeface="Times New Roman"/>
              </a:rPr>
              <a:t> </a:t>
            </a:r>
            <a:endParaRPr lang="en-US" altLang="ko-KR" sz="1700" b="1">
              <a:solidFill>
                <a:srgbClr val="008000"/>
              </a:solidFill>
              <a:latin typeface="배달의민족 주아"/>
              <a:ea typeface="배달의민족 주아"/>
              <a:cs typeface="Times New Roman"/>
            </a:endParaRPr>
          </a:p>
        </p:txBody>
      </p:sp>
      <p:sp>
        <p:nvSpPr>
          <p:cNvPr id="70" name="TextBox 5"/>
          <p:cNvSpPr txBox="1"/>
          <p:nvPr/>
        </p:nvSpPr>
        <p:spPr>
          <a:xfrm>
            <a:off x="3651955" y="4812843"/>
            <a:ext cx="2780803" cy="36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b="1">
                <a:solidFill>
                  <a:srgbClr val="008000"/>
                </a:solidFill>
                <a:latin typeface="배달의민족 주아"/>
                <a:ea typeface="배달의민족 주아"/>
                <a:cs typeface="Times New Roman"/>
              </a:rPr>
              <a:t> </a:t>
            </a:r>
            <a:r>
              <a:rPr lang="ko-KR" altLang="en-US" b="1">
                <a:solidFill>
                  <a:srgbClr val="008000"/>
                </a:solidFill>
                <a:latin typeface="배달의민족 주아"/>
                <a:ea typeface="배달의민족 주아"/>
                <a:cs typeface="Times New Roman"/>
              </a:rPr>
              <a:t>실시간 </a:t>
            </a:r>
            <a:r>
              <a:rPr lang="en-US" altLang="ko-KR" b="1">
                <a:solidFill>
                  <a:srgbClr val="008000"/>
                </a:solidFill>
                <a:latin typeface="배달의민족 주아"/>
                <a:ea typeface="배달의민족 주아"/>
                <a:cs typeface="Times New Roman"/>
              </a:rPr>
              <a:t>crawling </a:t>
            </a:r>
            <a:r>
              <a:rPr lang="ko-KR" altLang="en-US" b="1">
                <a:solidFill>
                  <a:srgbClr val="008000"/>
                </a:solidFill>
                <a:latin typeface="배달의민족 주아"/>
                <a:ea typeface="배달의민족 주아"/>
                <a:cs typeface="Times New Roman"/>
              </a:rPr>
              <a:t>처리</a:t>
            </a:r>
            <a:endParaRPr lang="ko-KR" altLang="en-US" b="1">
              <a:solidFill>
                <a:srgbClr val="008000"/>
              </a:solidFill>
              <a:latin typeface="배달의민족 주아"/>
              <a:ea typeface="배달의민족 주아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solidFill>
          <a:srgbClr val="d6d5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주아"/>
              <a:ea typeface="배달의민족 주아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67298" y="3664670"/>
            <a:ext cx="3630701" cy="2040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50">
                <a:solidFill>
                  <a:schemeClr val="dk1"/>
                </a:solidFill>
                <a:latin typeface="배달의민족 주아"/>
                <a:ea typeface="배달의민족 주아"/>
              </a:rPr>
              <a:t>Json </a:t>
            </a:r>
            <a:r>
              <a:rPr lang="ko-KR" altLang="en-US" sz="2000" b="1" spc="-150">
                <a:solidFill>
                  <a:schemeClr val="dk1"/>
                </a:solidFill>
                <a:latin typeface="배달의민족 주아"/>
                <a:ea typeface="배달의민족 주아"/>
              </a:rPr>
              <a:t>구조를 지닌 데이터  </a:t>
            </a:r>
            <a:endParaRPr lang="ko-KR" altLang="en-US" sz="2000" b="1" spc="-150">
              <a:solidFill>
                <a:schemeClr val="dk1"/>
              </a:solidFill>
              <a:latin typeface="배달의민족 주아"/>
              <a:ea typeface="배달의민족 주아"/>
            </a:endParaRPr>
          </a:p>
          <a:p>
            <a:pPr algn="ctr">
              <a:defRPr/>
            </a:pPr>
            <a:r>
              <a:rPr lang="en-US" altLang="ko-KR" sz="1900" b="1" spc="-150">
                <a:solidFill>
                  <a:schemeClr val="dk1"/>
                </a:solidFill>
                <a:latin typeface="배달의민족 주아"/>
                <a:ea typeface="배달의민족 주아"/>
              </a:rPr>
              <a:t>Java</a:t>
            </a:r>
            <a:r>
              <a:rPr lang="ko-KR" altLang="en-US" sz="1900" b="1" spc="-150">
                <a:solidFill>
                  <a:schemeClr val="dk1"/>
                </a:solidFill>
                <a:latin typeface="배달의민족 주아"/>
                <a:ea typeface="배달의민족 주아"/>
              </a:rPr>
              <a:t>의 객체로 바꿔주는</a:t>
            </a:r>
            <a:r>
              <a:rPr lang="en-US" altLang="ko-KR" sz="1900" b="1" spc="-150">
                <a:solidFill>
                  <a:schemeClr val="dk1"/>
                </a:solidFill>
                <a:latin typeface="배달의민족 주아"/>
                <a:ea typeface="배달의민족 주아"/>
              </a:rPr>
              <a:t> </a:t>
            </a:r>
            <a:r>
              <a:rPr lang="ko-KR" altLang="en-US" sz="1900" b="1" spc="-150">
                <a:solidFill>
                  <a:schemeClr val="dk1"/>
                </a:solidFill>
                <a:latin typeface="배달의민족 주아"/>
                <a:ea typeface="배달의민족 주아"/>
              </a:rPr>
              <a:t>라이브러리</a:t>
            </a:r>
            <a:endParaRPr lang="ko-KR" altLang="en-US" sz="1900" b="1" spc="-150">
              <a:solidFill>
                <a:schemeClr val="dk1"/>
              </a:solidFill>
              <a:latin typeface="배달의민족 주아"/>
              <a:ea typeface="배달의민족 주아"/>
            </a:endParaRPr>
          </a:p>
          <a:p>
            <a:pPr algn="ctr">
              <a:defRPr/>
            </a:pPr>
            <a:endParaRPr lang="ko-KR" altLang="en-US" sz="2000" b="1" spc="-150">
              <a:solidFill>
                <a:schemeClr val="dk1"/>
              </a:solidFill>
              <a:latin typeface="배달의민족 주아"/>
              <a:ea typeface="배달의민족 주아"/>
            </a:endParaRPr>
          </a:p>
          <a:p>
            <a:pPr algn="ctr">
              <a:defRPr/>
            </a:pPr>
            <a:r>
              <a:rPr lang="ko-KR" altLang="en-US" sz="2000" b="1" spc="-150">
                <a:solidFill>
                  <a:schemeClr val="dk1"/>
                </a:solidFill>
                <a:latin typeface="배달의민족 주아"/>
                <a:ea typeface="배달의민족 주아"/>
              </a:rPr>
              <a:t>또는 그 반대의 행위를 돕는 </a:t>
            </a:r>
            <a:endParaRPr lang="ko-KR" altLang="en-US" sz="2000" b="1" spc="-150">
              <a:solidFill>
                <a:schemeClr val="dk1"/>
              </a:solidFill>
              <a:latin typeface="배달의민족 주아"/>
              <a:ea typeface="배달의민족 주아"/>
            </a:endParaRPr>
          </a:p>
          <a:p>
            <a:pPr algn="ctr">
              <a:defRPr/>
            </a:pPr>
            <a:r>
              <a:rPr lang="ko-KR" altLang="en-US" sz="2000" b="1" spc="-150">
                <a:solidFill>
                  <a:schemeClr val="dk1"/>
                </a:solidFill>
                <a:latin typeface="배달의민족 주아"/>
                <a:ea typeface="배달의민족 주아"/>
              </a:rPr>
              <a:t>라이브러리 </a:t>
            </a:r>
            <a:endParaRPr lang="ko-KR" altLang="en-US" sz="2000" b="1" spc="-150">
              <a:solidFill>
                <a:schemeClr val="dk1"/>
              </a:solidFill>
              <a:latin typeface="배달의민족 주아"/>
              <a:ea typeface="배달의민족 주아"/>
            </a:endParaRPr>
          </a:p>
          <a:p>
            <a:pPr algn="just">
              <a:defRPr/>
            </a:pPr>
            <a:endParaRPr lang="en-US" altLang="ko-KR" sz="1400" b="1" spc="-150">
              <a:solidFill>
                <a:schemeClr val="dk1"/>
              </a:solidFill>
              <a:latin typeface="배달의민족 주아"/>
              <a:ea typeface="배달의민족 주아"/>
            </a:endParaRPr>
          </a:p>
          <a:p>
            <a:pPr algn="ctr">
              <a:defRPr/>
            </a:pPr>
            <a:r>
              <a:rPr lang="en-US" altLang="ko-KR" sz="1500" b="1" spc="-150">
                <a:solidFill>
                  <a:schemeClr val="dk1"/>
                </a:solidFill>
                <a:latin typeface="배달의민족 주아"/>
                <a:ea typeface="배달의민족 주아"/>
              </a:rPr>
              <a:t>{ key : value }  </a:t>
            </a:r>
            <a:r>
              <a:rPr lang="ko-KR" altLang="en-US" sz="1500" b="1" spc="-150">
                <a:solidFill>
                  <a:schemeClr val="dk1"/>
                </a:solidFill>
                <a:latin typeface="배달의민족 주아"/>
                <a:ea typeface="배달의민족 주아"/>
              </a:rPr>
              <a:t>→ </a:t>
            </a:r>
            <a:r>
              <a:rPr lang="en-US" altLang="ko-KR" sz="1500" b="1" spc="-150">
                <a:solidFill>
                  <a:schemeClr val="dk1"/>
                </a:solidFill>
                <a:latin typeface="배달의민족 주아"/>
                <a:ea typeface="배달의민족 주아"/>
              </a:rPr>
              <a:t> [</a:t>
            </a:r>
            <a:r>
              <a:rPr lang="ko-KR" altLang="en-US" sz="1500" b="1" spc="-150">
                <a:solidFill>
                  <a:schemeClr val="dk1"/>
                </a:solidFill>
                <a:latin typeface="배달의민족 주아"/>
                <a:ea typeface="배달의민족 주아"/>
              </a:rPr>
              <a:t> </a:t>
            </a:r>
            <a:r>
              <a:rPr lang="en-US" altLang="ko-KR" sz="1500" b="1" spc="-150">
                <a:solidFill>
                  <a:schemeClr val="dk1"/>
                </a:solidFill>
                <a:latin typeface="배달의민족 주아"/>
                <a:ea typeface="배달의민족 주아"/>
              </a:rPr>
              <a:t>1</a:t>
            </a:r>
            <a:r>
              <a:rPr lang="ko-KR" altLang="en-US" sz="1500" b="1" spc="-150">
                <a:solidFill>
                  <a:schemeClr val="dk1"/>
                </a:solidFill>
                <a:latin typeface="배달의민족 주아"/>
                <a:ea typeface="배달의민족 주아"/>
              </a:rPr>
              <a:t> </a:t>
            </a:r>
            <a:r>
              <a:rPr lang="en-US" altLang="ko-KR" sz="1500" b="1" spc="-150">
                <a:solidFill>
                  <a:schemeClr val="dk1"/>
                </a:solidFill>
                <a:latin typeface="배달의민족 주아"/>
                <a:ea typeface="배달의민족 주아"/>
              </a:rPr>
              <a:t>,</a:t>
            </a:r>
            <a:r>
              <a:rPr lang="ko-KR" altLang="en-US" sz="1500" b="1" spc="-150">
                <a:solidFill>
                  <a:schemeClr val="dk1"/>
                </a:solidFill>
                <a:latin typeface="배달의민족 주아"/>
                <a:ea typeface="배달의민족 주아"/>
              </a:rPr>
              <a:t> 이름 </a:t>
            </a:r>
            <a:r>
              <a:rPr lang="en-US" altLang="ko-KR" sz="1500" b="1" spc="-150">
                <a:solidFill>
                  <a:schemeClr val="dk1"/>
                </a:solidFill>
                <a:latin typeface="배달의민족 주아"/>
                <a:ea typeface="배달의민족 주아"/>
              </a:rPr>
              <a:t>]</a:t>
            </a:r>
            <a:endParaRPr lang="en-US" altLang="ko-KR" sz="1500" b="1" spc="-150">
              <a:solidFill>
                <a:schemeClr val="dk1"/>
              </a:solidFill>
              <a:latin typeface="배달의민족 주아"/>
              <a:ea typeface="배달의민족 주아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70932" y="3664670"/>
            <a:ext cx="3650136" cy="2115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900" b="1" spc="-15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/>
                <a:ea typeface="배달의민족 주아"/>
              </a:rPr>
              <a:t>HTML </a:t>
            </a:r>
            <a:r>
              <a:rPr lang="en-US" altLang="en-US" sz="1900" b="1" spc="-15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/>
                <a:ea typeface="배달의민족 주아"/>
              </a:rPr>
              <a:t>parsing</a:t>
            </a:r>
            <a:r>
              <a:rPr lang="ko-KR" altLang="en-US" sz="1900" b="1" spc="-15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/>
                <a:ea typeface="배달의민족 주아"/>
              </a:rPr>
              <a:t> </a:t>
            </a:r>
            <a:r>
              <a:rPr lang="en-US" altLang="ko-KR" sz="1900" b="1" spc="-15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/>
                <a:ea typeface="배달의민족 주아"/>
              </a:rPr>
              <a:t>Java </a:t>
            </a:r>
            <a:r>
              <a:rPr lang="ko-KR" altLang="en-US" sz="1900" b="1" spc="-15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/>
                <a:ea typeface="배달의민족 주아"/>
              </a:rPr>
              <a:t>라이브러리로 </a:t>
            </a:r>
            <a:endParaRPr lang="ko-KR" altLang="en-US" sz="1900" b="1" spc="-150">
              <a:solidFill>
                <a:schemeClr val="tx1">
                  <a:lumMod val="85000"/>
                  <a:lumOff val="15000"/>
                </a:schemeClr>
              </a:solidFill>
              <a:latin typeface="배달의민족 주아"/>
              <a:ea typeface="배달의민족 주아"/>
            </a:endParaRPr>
          </a:p>
          <a:p>
            <a:pPr algn="ctr">
              <a:defRPr/>
            </a:pPr>
            <a:r>
              <a:rPr lang="en-US" altLang="ko-KR" sz="1900" b="1" spc="-15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/>
                <a:ea typeface="배달의민족 주아"/>
              </a:rPr>
              <a:t>DOM, CSS </a:t>
            </a:r>
            <a:r>
              <a:rPr lang="ko-KR" altLang="en-US" sz="1900" b="1" spc="-15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/>
                <a:ea typeface="배달의민족 주아"/>
              </a:rPr>
              <a:t>및 </a:t>
            </a:r>
            <a:r>
              <a:rPr lang="en-US" altLang="ko-KR" sz="1900" b="1" spc="-15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/>
                <a:ea typeface="배달의민족 주아"/>
              </a:rPr>
              <a:t>jquery</a:t>
            </a:r>
            <a:r>
              <a:rPr lang="ko-KR" altLang="en-US" sz="1900" b="1" spc="-15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/>
                <a:ea typeface="배달의민족 주아"/>
              </a:rPr>
              <a:t>와  같은 방법을 사용하여 데이터를 추출</a:t>
            </a:r>
            <a:r>
              <a:rPr lang="en-US" altLang="ko-KR" sz="1900" b="1" spc="-15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/>
                <a:ea typeface="배달의민족 주아"/>
              </a:rPr>
              <a:t>,</a:t>
            </a:r>
            <a:r>
              <a:rPr lang="ko-KR" altLang="en-US" sz="1900" b="1" spc="-15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/>
                <a:ea typeface="배달의민족 주아"/>
              </a:rPr>
              <a:t> 조작하는 </a:t>
            </a:r>
            <a:r>
              <a:rPr lang="en-US" altLang="ko-KR" sz="1900" b="1" spc="-15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/>
                <a:ea typeface="배달의민족 주아"/>
              </a:rPr>
              <a:t>API</a:t>
            </a:r>
            <a:r>
              <a:rPr lang="ko-KR" altLang="en-US" sz="1900" b="1" spc="-15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/>
                <a:ea typeface="배달의민족 주아"/>
              </a:rPr>
              <a:t> 제공</a:t>
            </a:r>
            <a:endParaRPr lang="ko-KR" altLang="en-US" sz="1900" b="1" spc="-150">
              <a:solidFill>
                <a:schemeClr val="tx1">
                  <a:lumMod val="85000"/>
                  <a:lumOff val="15000"/>
                </a:schemeClr>
              </a:solidFill>
              <a:latin typeface="배달의민족 주아"/>
              <a:ea typeface="배달의민족 주아"/>
            </a:endParaRPr>
          </a:p>
          <a:p>
            <a:pPr algn="ctr">
              <a:defRPr/>
            </a:pPr>
            <a:endParaRPr lang="ko-KR" altLang="en-US" sz="1900" b="1" spc="-150">
              <a:solidFill>
                <a:schemeClr val="tx1">
                  <a:lumMod val="85000"/>
                  <a:lumOff val="15000"/>
                </a:schemeClr>
              </a:solidFill>
              <a:latin typeface="배달의민족 주아"/>
              <a:ea typeface="배달의민족 주아"/>
            </a:endParaRPr>
          </a:p>
          <a:p>
            <a:pPr algn="ctr">
              <a:defRPr/>
            </a:pPr>
            <a:r>
              <a:rPr lang="ko-KR" altLang="en-US" sz="1900" b="1" spc="-15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/>
                <a:ea typeface="배달의민족 주아"/>
              </a:rPr>
              <a:t>주로 정적인 웹 페이지를 </a:t>
            </a:r>
            <a:endParaRPr lang="ko-KR" altLang="en-US" sz="1900" b="1" spc="-150">
              <a:solidFill>
                <a:schemeClr val="tx1">
                  <a:lumMod val="85000"/>
                  <a:lumOff val="15000"/>
                </a:schemeClr>
              </a:solidFill>
              <a:latin typeface="배달의민족 주아"/>
              <a:ea typeface="배달의민족 주아"/>
            </a:endParaRPr>
          </a:p>
          <a:p>
            <a:pPr algn="ctr">
              <a:defRPr/>
            </a:pPr>
            <a:r>
              <a:rPr lang="en-US" altLang="ko-KR" sz="1900" b="1" spc="-15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/>
                <a:ea typeface="배달의민족 주아"/>
              </a:rPr>
              <a:t>parsing</a:t>
            </a:r>
            <a:r>
              <a:rPr lang="ko-KR" altLang="en-US" sz="1900" b="1" spc="-15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/>
                <a:ea typeface="배달의민족 주아"/>
              </a:rPr>
              <a:t>하는 라이브러리</a:t>
            </a:r>
            <a:endParaRPr lang="ko-KR" altLang="en-US" sz="1900" b="1" spc="-150">
              <a:solidFill>
                <a:schemeClr val="tx1">
                  <a:lumMod val="85000"/>
                  <a:lumOff val="15000"/>
                </a:schemeClr>
              </a:solidFill>
              <a:latin typeface="배달의민족 주아"/>
              <a:ea typeface="배달의민족 주아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19297" y="3664670"/>
            <a:ext cx="3777090" cy="1829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 spc="-15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/>
                <a:ea typeface="배달의민족 주아"/>
              </a:rPr>
              <a:t>이미지 보안문자 생성</a:t>
            </a:r>
            <a:endParaRPr lang="ko-KR" altLang="en-US" sz="2000" b="1" spc="-150">
              <a:solidFill>
                <a:schemeClr val="tx1">
                  <a:lumMod val="85000"/>
                  <a:lumOff val="15000"/>
                </a:schemeClr>
              </a:solidFill>
              <a:latin typeface="배달의민족 주아"/>
              <a:ea typeface="배달의민족 주아"/>
            </a:endParaRPr>
          </a:p>
          <a:p>
            <a:pPr algn="ctr">
              <a:defRPr/>
            </a:pPr>
            <a:endParaRPr lang="ko-KR" altLang="en-US" sz="2000" b="1" spc="-150">
              <a:solidFill>
                <a:schemeClr val="tx1">
                  <a:lumMod val="85000"/>
                  <a:lumOff val="15000"/>
                </a:schemeClr>
              </a:solidFill>
              <a:latin typeface="배달의민족 주아"/>
              <a:ea typeface="배달의민족 주아"/>
            </a:endParaRPr>
          </a:p>
          <a:p>
            <a:pPr algn="ctr">
              <a:defRPr/>
            </a:pPr>
            <a:r>
              <a:rPr lang="en-US" altLang="ko-KR" sz="2000" b="1" spc="-15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/>
                <a:ea typeface="배달의민족 주아"/>
              </a:rPr>
              <a:t>DoS attack </a:t>
            </a:r>
            <a:r>
              <a:rPr lang="ko-KR" altLang="en-US" sz="2000" b="1" spc="-15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/>
                <a:ea typeface="배달의민족 주아"/>
              </a:rPr>
              <a:t>등의  보안 문제 해결을 위한 자동  로그인 방지를 </a:t>
            </a:r>
            <a:endParaRPr lang="ko-KR" altLang="en-US" sz="2000" b="1" spc="-150">
              <a:solidFill>
                <a:schemeClr val="tx1">
                  <a:lumMod val="85000"/>
                  <a:lumOff val="15000"/>
                </a:schemeClr>
              </a:solidFill>
              <a:latin typeface="배달의민족 주아"/>
              <a:ea typeface="배달의민족 주아"/>
            </a:endParaRPr>
          </a:p>
          <a:p>
            <a:pPr algn="ctr">
              <a:defRPr/>
            </a:pPr>
            <a:r>
              <a:rPr lang="ko-KR" altLang="en-US" sz="2000" b="1" spc="-15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/>
                <a:ea typeface="배달의민족 주아"/>
              </a:rPr>
              <a:t>제공하는 라이브러리</a:t>
            </a:r>
            <a:endParaRPr lang="ko-KR" altLang="en-US" sz="2000" b="0" spc="-150">
              <a:solidFill>
                <a:schemeClr val="tx1">
                  <a:lumMod val="85000"/>
                  <a:lumOff val="15000"/>
                </a:schemeClr>
              </a:solidFill>
              <a:latin typeface="배달의민족 주아"/>
              <a:ea typeface="배달의민족 주아"/>
            </a:endParaRPr>
          </a:p>
          <a:p>
            <a:pPr lvl="0">
              <a:defRPr/>
            </a:pPr>
            <a:endParaRPr lang="ko-KR" altLang="en-US" sz="1400" i="1">
              <a:latin typeface="배달의민족 주아"/>
              <a:ea typeface="배달의민족 주아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119297" y="1549724"/>
            <a:ext cx="3641598" cy="1812472"/>
          </a:xfrm>
          <a:prstGeom prst="rect">
            <a:avLst/>
          </a:prstGeom>
          <a:solidFill>
            <a:srgbClr val="363f48"/>
          </a:solidFill>
          <a:ln>
            <a:solidFill>
              <a:srgbClr val="363f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dist">
              <a:defRPr/>
            </a:pPr>
            <a:endParaRPr lang="ko-KR" altLang="en-US" sz="5400" b="1" spc="-300">
              <a:latin typeface="Courier10 BT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310754" y="1558051"/>
            <a:ext cx="3641598" cy="1812472"/>
          </a:xfrm>
          <a:prstGeom prst="rect">
            <a:avLst/>
          </a:prstGeom>
          <a:solidFill>
            <a:srgbClr val="363f48"/>
          </a:solidFill>
          <a:ln>
            <a:solidFill>
              <a:srgbClr val="363f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>
              <a:defRPr/>
            </a:pPr>
            <a:endParaRPr lang="ko-KR" altLang="en-US" sz="4800" b="1" spc="-150">
              <a:latin typeface="Courier10 B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93869" y="1878454"/>
            <a:ext cx="1893671" cy="123110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1">
              <a:defRPr/>
            </a:pPr>
            <a:r>
              <a:rPr lang="en-US" altLang="ko-KR" sz="5400" b="1" spc="-150">
                <a:solidFill>
                  <a:schemeClr val="bg1"/>
                </a:solidFill>
                <a:latin typeface="Courier10 BT"/>
              </a:rPr>
              <a:t>{</a:t>
            </a:r>
            <a:r>
              <a:rPr lang="ko-KR" altLang="en-US" sz="5400" b="1" spc="-150">
                <a:solidFill>
                  <a:schemeClr val="bg1"/>
                </a:solidFill>
                <a:latin typeface="Courier10 BT"/>
              </a:rPr>
              <a:t> </a:t>
            </a:r>
            <a:r>
              <a:rPr lang="en-US" altLang="ko-KR" sz="2800" b="1" spc="-150">
                <a:solidFill>
                  <a:srgbClr val="e27878"/>
                </a:solidFill>
                <a:latin typeface="Courier10 BT"/>
              </a:rPr>
              <a:t>Jsoup</a:t>
            </a:r>
            <a:r>
              <a:rPr lang="ko-KR" altLang="en-US" sz="2800" b="1" spc="-150">
                <a:solidFill>
                  <a:srgbClr val="e27878"/>
                </a:solidFill>
                <a:latin typeface="Courier10 BT"/>
              </a:rPr>
              <a:t> </a:t>
            </a:r>
            <a:r>
              <a:rPr lang="en-US" altLang="ko-KR" sz="5400" b="1" spc="-150">
                <a:solidFill>
                  <a:schemeClr val="bg1"/>
                </a:solidFill>
                <a:latin typeface="Courier10 BT"/>
              </a:rPr>
              <a:t>}</a:t>
            </a:r>
            <a:endParaRPr lang="en-US" altLang="ko-KR" sz="5400" b="1" spc="-150">
              <a:solidFill>
                <a:schemeClr val="bg1"/>
              </a:solidFill>
              <a:latin typeface="Courier10 BT"/>
            </a:endParaRPr>
          </a:p>
          <a:p>
            <a:pPr lvl="0">
              <a:defRPr/>
            </a:pPr>
            <a:endParaRPr lang="ko-KR" altLang="en-US" sz="2000"/>
          </a:p>
        </p:txBody>
      </p:sp>
      <p:sp>
        <p:nvSpPr>
          <p:cNvPr id="24" name="직사각형 23"/>
          <p:cNvSpPr/>
          <p:nvPr/>
        </p:nvSpPr>
        <p:spPr>
          <a:xfrm>
            <a:off x="509299" y="1549724"/>
            <a:ext cx="3641598" cy="1812472"/>
          </a:xfrm>
          <a:prstGeom prst="rect">
            <a:avLst/>
          </a:prstGeom>
          <a:solidFill>
            <a:srgbClr val="363f48"/>
          </a:solidFill>
          <a:ln>
            <a:solidFill>
              <a:srgbClr val="363f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>
              <a:defRPr/>
            </a:pPr>
            <a:endParaRPr lang="ko-KR" altLang="en-US" sz="4800" b="1" spc="-150">
              <a:latin typeface="Courier10 B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97283" y="1874303"/>
            <a:ext cx="1770732" cy="12198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1">
              <a:defRPr/>
            </a:pPr>
            <a:r>
              <a:rPr lang="en-US" altLang="ko-KR" sz="5400" b="1" spc="-150">
                <a:solidFill>
                  <a:schemeClr val="bg1"/>
                </a:solidFill>
                <a:latin typeface="Courier10 BT"/>
              </a:rPr>
              <a:t>{</a:t>
            </a:r>
            <a:r>
              <a:rPr lang="ko-KR" altLang="en-US" sz="5400" b="1" spc="-150">
                <a:solidFill>
                  <a:schemeClr val="bg1"/>
                </a:solidFill>
                <a:latin typeface="Courier10 BT"/>
              </a:rPr>
              <a:t> </a:t>
            </a:r>
            <a:r>
              <a:rPr lang="en-US" altLang="ko-KR" sz="2800" b="1" spc="-150">
                <a:solidFill>
                  <a:srgbClr val="e27878"/>
                </a:solidFill>
                <a:latin typeface="Courier10 BT"/>
              </a:rPr>
              <a:t>Gson</a:t>
            </a:r>
            <a:r>
              <a:rPr lang="ko-KR" altLang="en-US" sz="2800" b="1" spc="-150">
                <a:solidFill>
                  <a:srgbClr val="e27878"/>
                </a:solidFill>
                <a:latin typeface="Courier10 BT"/>
              </a:rPr>
              <a:t> </a:t>
            </a:r>
            <a:r>
              <a:rPr lang="en-US" altLang="ko-KR" sz="5400" b="1" spc="-150">
                <a:solidFill>
                  <a:schemeClr val="bg1"/>
                </a:solidFill>
                <a:latin typeface="Courier10 BT"/>
              </a:rPr>
              <a:t>}</a:t>
            </a:r>
            <a:endParaRPr lang="en-US" altLang="ko-KR" sz="5400" b="1" spc="-150">
              <a:solidFill>
                <a:schemeClr val="bg1"/>
              </a:solidFill>
              <a:latin typeface="Courier10 BT"/>
            </a:endParaRPr>
          </a:p>
          <a:p>
            <a:pPr lvl="0">
              <a:defRPr/>
            </a:pPr>
            <a:endParaRPr lang="ko-KR" altLang="en-US" sz="2000"/>
          </a:p>
        </p:txBody>
      </p:sp>
      <p:sp>
        <p:nvSpPr>
          <p:cNvPr id="26" name="TextBox 25"/>
          <p:cNvSpPr txBox="1"/>
          <p:nvPr/>
        </p:nvSpPr>
        <p:spPr>
          <a:xfrm>
            <a:off x="8454630" y="1871632"/>
            <a:ext cx="3181110" cy="9077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1">
              <a:defRPr/>
            </a:pPr>
            <a:r>
              <a:rPr lang="en-US" altLang="ko-KR" sz="5400" b="1" spc="-300">
                <a:solidFill>
                  <a:schemeClr val="bg1"/>
                </a:solidFill>
                <a:latin typeface="Courier10 BT"/>
              </a:rPr>
              <a:t>{</a:t>
            </a:r>
            <a:r>
              <a:rPr lang="ko-KR" altLang="en-US" sz="5400" b="1" spc="-300">
                <a:solidFill>
                  <a:schemeClr val="bg1"/>
                </a:solidFill>
                <a:latin typeface="Courier10 BT"/>
              </a:rPr>
              <a:t> </a:t>
            </a:r>
            <a:r>
              <a:rPr lang="en-US" altLang="ko-KR" sz="2800" b="1" spc="-300">
                <a:solidFill>
                  <a:srgbClr val="e27878"/>
                </a:solidFill>
                <a:latin typeface="Courier10 BT"/>
              </a:rPr>
              <a:t>S</a:t>
            </a:r>
            <a:r>
              <a:rPr lang="en-US" altLang="ko-KR" sz="2800" b="1" spc="-150">
                <a:solidFill>
                  <a:srgbClr val="e27878"/>
                </a:solidFill>
                <a:latin typeface="Courier10 BT"/>
              </a:rPr>
              <a:t>impleCaptcha</a:t>
            </a:r>
            <a:r>
              <a:rPr lang="ko-KR" altLang="en-US" sz="2800" b="1" spc="-150">
                <a:solidFill>
                  <a:srgbClr val="e27878"/>
                </a:solidFill>
                <a:latin typeface="Courier10 BT"/>
              </a:rPr>
              <a:t> </a:t>
            </a:r>
            <a:r>
              <a:rPr lang="en-US" altLang="ko-KR" sz="5400" b="1" spc="-300">
                <a:solidFill>
                  <a:schemeClr val="bg1"/>
                </a:solidFill>
                <a:latin typeface="Courier10 BT"/>
              </a:rPr>
              <a:t>}</a:t>
            </a:r>
            <a:endParaRPr lang="en-US" altLang="ko-KR" sz="5400" b="1" spc="-300">
              <a:solidFill>
                <a:schemeClr val="bg1"/>
              </a:solidFill>
              <a:latin typeface="Courier10 BT"/>
            </a:endParaRPr>
          </a:p>
        </p:txBody>
      </p:sp>
      <p:sp>
        <p:nvSpPr>
          <p:cNvPr id="27" name="TextBox 5"/>
          <p:cNvSpPr txBox="1"/>
          <p:nvPr/>
        </p:nvSpPr>
        <p:spPr>
          <a:xfrm>
            <a:off x="1957466" y="488948"/>
            <a:ext cx="1811498" cy="5197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  <a:cs typeface="Times New Roman"/>
              </a:rPr>
              <a:t>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  <a:cs typeface="Times New Roman"/>
              </a:rPr>
              <a:t>라이브러리</a:t>
            </a:r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  <a:cs typeface="Times New Roman"/>
              </a:rPr>
              <a:t> </a:t>
            </a:r>
            <a:endParaRPr lang="en-US" altLang="ko-KR" sz="1000">
              <a:solidFill>
                <a:schemeClr val="tx1">
                  <a:lumMod val="75000"/>
                  <a:lumOff val="25000"/>
                </a:schemeClr>
              </a:solidFill>
              <a:latin typeface="배달의민족 주아"/>
              <a:ea typeface="배달의민족 주아"/>
              <a:cs typeface="Times New Roman"/>
            </a:endParaRPr>
          </a:p>
        </p:txBody>
      </p:sp>
      <p:grpSp>
        <p:nvGrpSpPr>
          <p:cNvPr id="28" name=""/>
          <p:cNvGrpSpPr/>
          <p:nvPr/>
        </p:nvGrpSpPr>
        <p:grpSpPr>
          <a:xfrm rot="0">
            <a:off x="292100" y="84632"/>
            <a:ext cx="2571115" cy="570688"/>
            <a:chOff x="292100" y="84632"/>
            <a:chExt cx="2571115" cy="570688"/>
          </a:xfrm>
        </p:grpSpPr>
        <p:sp>
          <p:nvSpPr>
            <p:cNvPr id="29" name="TextBox 2"/>
            <p:cNvSpPr txBox="1"/>
            <p:nvPr/>
          </p:nvSpPr>
          <p:spPr>
            <a:xfrm>
              <a:off x="808528" y="84632"/>
              <a:ext cx="2054687" cy="5706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200" b="1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/>
                  <a:ea typeface="배달의민족 주아"/>
                </a:rPr>
                <a:t>사용자 환경</a:t>
              </a:r>
              <a:endParaRPr lang="ko-KR" altLang="en-US" sz="32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/>
                <a:ea typeface="배달의민족 주아"/>
              </a:endParaRPr>
            </a:p>
          </p:txBody>
        </p:sp>
        <p:sp>
          <p:nvSpPr>
            <p:cNvPr id="30" name="TextBox 4"/>
            <p:cNvSpPr txBox="1"/>
            <p:nvPr/>
          </p:nvSpPr>
          <p:spPr>
            <a:xfrm>
              <a:off x="292100" y="84722"/>
              <a:ext cx="799465" cy="33247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600" b="1">
                  <a:latin typeface="배달의민족 주아"/>
                  <a:ea typeface="배달의민족 주아"/>
                  <a:cs typeface="Times New Roman"/>
                </a:rPr>
                <a:t>Part 1</a:t>
              </a:r>
              <a:r>
                <a:rPr lang="en-US" altLang="ko-KR" sz="1200">
                  <a:latin typeface="배달의민족 주아"/>
                  <a:ea typeface="배달의민족 주아"/>
                  <a:cs typeface="Times New Roman"/>
                </a:rPr>
                <a:t> </a:t>
              </a:r>
              <a:endParaRPr lang="ko-KR" altLang="en-US" sz="1200">
                <a:latin typeface="배달의민족 주아"/>
                <a:ea typeface="배달의민족 주아"/>
                <a:cs typeface="Times New Roman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21050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a3c6"/>
      </a:accent1>
      <a:accent2>
        <a:srgbClr val="e59619"/>
      </a:accent2>
      <a:accent3>
        <a:srgbClr val="ce2127"/>
      </a:accent3>
      <a:accent4>
        <a:srgbClr val="64a0b2"/>
      </a:accent4>
      <a:accent5>
        <a:srgbClr val="0eaadd"/>
      </a:accent5>
      <a:accent6>
        <a:srgbClr val="bdbab5"/>
      </a:accent6>
      <a:hlink>
        <a:srgbClr val="262626"/>
      </a:hlink>
      <a:folHlink>
        <a:srgbClr val="262626"/>
      </a:folHlink>
    </a:clrScheme>
    <a:fontScheme name="Times New Roman">
      <a:majorFont>
        <a:latin typeface="Times New Roman"/>
        <a:ea typeface="마루 부리 Beta"/>
        <a:cs typeface=""/>
      </a:majorFont>
      <a:minorFont>
        <a:latin typeface="Times New Roman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bg1">
              <a:lumMod val="65000"/>
            </a:schemeClr>
          </a:solidFill>
        </a:ln>
      </a:spPr>
      <a:bodyPr anchor="ctr"/>
      <a:lstStyle>
        <a:defPPr algn="ctr">
          <a:defRPr lang="ko-KR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773</ep:Words>
  <ep:PresentationFormat>와이드스크린</ep:PresentationFormat>
  <ep:Paragraphs>178</ep:Paragraphs>
  <ep:Slides>28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ep:HeadingPairs>
  <ep:TitlesOfParts>
    <vt:vector size="29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2021-05-09T04:08:39.000</dcterms:created>
  <dc:creator>Yu Saebyeol</dc:creator>
  <cp:lastModifiedBy>gksdl</cp:lastModifiedBy>
  <dcterms:modified xsi:type="dcterms:W3CDTF">2021-07-21T04:12:28.603</dcterms:modified>
  <cp:revision>180</cp:revision>
  <dc:title>PowerPoint 프레젠테이션</dc:title>
  <cp:version>1000.0000.01</cp:version>
</cp:coreProperties>
</file>